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0" r:id="rId1"/>
    <p:sldMasterId id="2147483648" r:id="rId2"/>
  </p:sldMasterIdLst>
  <p:sldIdLst>
    <p:sldId id="256" r:id="rId3"/>
    <p:sldId id="306" r:id="rId4"/>
    <p:sldId id="30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326" r:id="rId15"/>
    <p:sldId id="268" r:id="rId16"/>
    <p:sldId id="308" r:id="rId17"/>
    <p:sldId id="309" r:id="rId18"/>
    <p:sldId id="316" r:id="rId19"/>
    <p:sldId id="315" r:id="rId20"/>
    <p:sldId id="317" r:id="rId21"/>
    <p:sldId id="314" r:id="rId22"/>
    <p:sldId id="269" r:id="rId23"/>
    <p:sldId id="329" r:id="rId24"/>
    <p:sldId id="330" r:id="rId25"/>
    <p:sldId id="325" r:id="rId26"/>
    <p:sldId id="327" r:id="rId27"/>
    <p:sldId id="328" r:id="rId28"/>
    <p:sldId id="331" r:id="rId29"/>
    <p:sldId id="272" r:id="rId30"/>
    <p:sldId id="332" r:id="rId31"/>
    <p:sldId id="346" r:id="rId32"/>
    <p:sldId id="347" r:id="rId33"/>
    <p:sldId id="348" r:id="rId34"/>
    <p:sldId id="335" r:id="rId35"/>
    <p:sldId id="336" r:id="rId36"/>
    <p:sldId id="337" r:id="rId37"/>
    <p:sldId id="349" r:id="rId38"/>
    <p:sldId id="338" r:id="rId39"/>
    <p:sldId id="339" r:id="rId40"/>
    <p:sldId id="345" r:id="rId41"/>
    <p:sldId id="277" r:id="rId42"/>
    <p:sldId id="377" r:id="rId43"/>
    <p:sldId id="378" r:id="rId44"/>
    <p:sldId id="380" r:id="rId45"/>
    <p:sldId id="381" r:id="rId46"/>
    <p:sldId id="379" r:id="rId47"/>
    <p:sldId id="384" r:id="rId48"/>
    <p:sldId id="376" r:id="rId49"/>
    <p:sldId id="385" r:id="rId50"/>
    <p:sldId id="386" r:id="rId51"/>
    <p:sldId id="372" r:id="rId52"/>
    <p:sldId id="382" r:id="rId53"/>
    <p:sldId id="387" r:id="rId54"/>
    <p:sldId id="374" r:id="rId55"/>
    <p:sldId id="388" r:id="rId56"/>
    <p:sldId id="394" r:id="rId57"/>
    <p:sldId id="401" r:id="rId58"/>
    <p:sldId id="402" r:id="rId59"/>
    <p:sldId id="403" r:id="rId60"/>
    <p:sldId id="404" r:id="rId61"/>
    <p:sldId id="405" r:id="rId62"/>
    <p:sldId id="406" r:id="rId63"/>
    <p:sldId id="412" r:id="rId64"/>
    <p:sldId id="413" r:id="rId65"/>
    <p:sldId id="414" r:id="rId66"/>
    <p:sldId id="407" r:id="rId67"/>
    <p:sldId id="415" r:id="rId68"/>
    <p:sldId id="416" r:id="rId69"/>
    <p:sldId id="417" r:id="rId70"/>
    <p:sldId id="418" r:id="rId71"/>
    <p:sldId id="419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99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chemeClr val="accent1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>
        <a:solidFill>
          <a:srgbClr val="00B05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4D0B6F-1F25-4794-8050-3F518D89BD79}" type="doc">
      <dgm:prSet loTypeId="urn:microsoft.com/office/officeart/2005/8/layout/hChevron3" loCatId="process" qsTypeId="urn:microsoft.com/office/officeart/2005/8/quickstyle/3d3" qsCatId="3D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25267092-2214-4A42-A5CC-1785B7F17EC9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gm:t>
    </dgm:pt>
    <dgm:pt modelId="{3C5FF5B3-68E3-458C-A4C3-FB051DAFC2EB}" type="par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9C35CB-DA02-4ECC-82BF-1C767516CC0B}" type="sibTrans" cxnId="{CA2F2FB7-4347-4FC8-AC2B-36DB71EF6C5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5E69793-D0CE-4911-BC48-64329067BFC2}">
      <dgm:prSet phldrT="[טקסט]"/>
      <dgm:spPr>
        <a:solidFill>
          <a:srgbClr val="FFC000"/>
        </a:solidFill>
      </dgm:spPr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gm:t>
    </dgm:pt>
    <dgm:pt modelId="{813B8087-584B-4B0A-9935-6AADBD718173}" type="par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41D8AC-16B1-4F75-AC58-DE0964481EB4}" type="sibTrans" cxnId="{FB056C66-B6E2-4955-A922-BB69C0120678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094885B-1BBE-479F-B963-78ED4AAB1D4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gm:t>
    </dgm:pt>
    <dgm:pt modelId="{CEDB2BCC-AB88-4598-BC93-01114FEB3AA5}" type="par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7F2E0C-C707-42CD-AAD6-A399218C6E1F}" type="sibTrans" cxnId="{618621FB-7980-4CAF-AA09-A17530D0DB2D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7630FE5-9E5E-4090-8A11-110BA67A9D98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gm:t>
    </dgm:pt>
    <dgm:pt modelId="{A827B318-B7A9-4DF5-ACA7-31447D353E42}" type="par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BEB2BBC-E793-46BC-8762-D8850D6E63E5}" type="sibTrans" cxnId="{5A9C90A9-E0DE-4A17-BED2-832E43CA9BF4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04191BB-4FC8-4AE9-98D3-02BD99BCA9C5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gm:t>
    </dgm:pt>
    <dgm:pt modelId="{212ADE00-15E0-4AF5-9229-9D203B4C1062}" type="par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B9A0D6-0718-4DFB-B1AF-CCF08A746E10}" type="sibTrans" cxnId="{7AB3FD64-355D-49F7-8188-0EDE980979DB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D510BAE-29FB-49E0-BD9A-F8B7FD1C9CCF}">
      <dgm:prSet phldrT="[טקסט]"/>
      <dgm:spPr/>
      <dgm:t>
        <a:bodyPr/>
        <a:lstStyle/>
        <a:p>
          <a:r>
            <a: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gm:t>
    </dgm:pt>
    <dgm:pt modelId="{3F38F1FC-CA39-4E29-926F-B2ED5CE214ED}" type="sib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135BCBD-0B14-473B-A4BB-BDEC6074B7F1}" type="parTrans" cxnId="{0A0C9CE4-641E-4F89-8970-8937AF94D969}">
      <dgm:prSet/>
      <dgm:spPr/>
      <dgm:t>
        <a:bodyPr/>
        <a:lstStyle/>
        <a:p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9107D5-2327-45BA-B4FF-3AD406053E7E}" type="pres">
      <dgm:prSet presAssocID="{154D0B6F-1F25-4794-8050-3F518D89BD79}" presName="Name0" presStyleCnt="0">
        <dgm:presLayoutVars>
          <dgm:dir/>
          <dgm:resizeHandles val="exact"/>
        </dgm:presLayoutVars>
      </dgm:prSet>
      <dgm:spPr/>
    </dgm:pt>
    <dgm:pt modelId="{2C5C66CA-97E0-4133-930B-D24700F55E54}" type="pres">
      <dgm:prSet presAssocID="{25267092-2214-4A42-A5CC-1785B7F17EC9}" presName="parTxOnly" presStyleLbl="node1" presStyleIdx="0" presStyleCnt="6">
        <dgm:presLayoutVars>
          <dgm:bulletEnabled val="1"/>
        </dgm:presLayoutVars>
      </dgm:prSet>
      <dgm:spPr/>
    </dgm:pt>
    <dgm:pt modelId="{7DD42CFD-B6A7-4627-8B8F-B21D1EE2C4EC}" type="pres">
      <dgm:prSet presAssocID="{179C35CB-DA02-4ECC-82BF-1C767516CC0B}" presName="parSpace" presStyleCnt="0"/>
      <dgm:spPr/>
    </dgm:pt>
    <dgm:pt modelId="{BAC2A82A-28CC-47CE-850D-48C7D38336F2}" type="pres">
      <dgm:prSet presAssocID="{D5E69793-D0CE-4911-BC48-64329067BFC2}" presName="parTxOnly" presStyleLbl="node1" presStyleIdx="1" presStyleCnt="6">
        <dgm:presLayoutVars>
          <dgm:bulletEnabled val="1"/>
        </dgm:presLayoutVars>
      </dgm:prSet>
      <dgm:spPr/>
    </dgm:pt>
    <dgm:pt modelId="{4713351E-94A4-45C3-B3C9-B2204DE59425}" type="pres">
      <dgm:prSet presAssocID="{5F41D8AC-16B1-4F75-AC58-DE0964481EB4}" presName="parSpace" presStyleCnt="0"/>
      <dgm:spPr/>
    </dgm:pt>
    <dgm:pt modelId="{D5E5BCC7-8FF8-47D0-9A75-1A115A788903}" type="pres">
      <dgm:prSet presAssocID="{3094885B-1BBE-479F-B963-78ED4AAB1D4F}" presName="parTxOnly" presStyleLbl="node1" presStyleIdx="2" presStyleCnt="6">
        <dgm:presLayoutVars>
          <dgm:bulletEnabled val="1"/>
        </dgm:presLayoutVars>
      </dgm:prSet>
      <dgm:spPr/>
    </dgm:pt>
    <dgm:pt modelId="{3F20F534-0555-408E-9F72-00B4259D26F1}" type="pres">
      <dgm:prSet presAssocID="{537F2E0C-C707-42CD-AAD6-A399218C6E1F}" presName="parSpace" presStyleCnt="0"/>
      <dgm:spPr/>
    </dgm:pt>
    <dgm:pt modelId="{17C5D91E-1598-4252-99E8-D3E730AE08A8}" type="pres">
      <dgm:prSet presAssocID="{204191BB-4FC8-4AE9-98D3-02BD99BCA9C5}" presName="parTxOnly" presStyleLbl="node1" presStyleIdx="3" presStyleCnt="6">
        <dgm:presLayoutVars>
          <dgm:bulletEnabled val="1"/>
        </dgm:presLayoutVars>
      </dgm:prSet>
      <dgm:spPr/>
    </dgm:pt>
    <dgm:pt modelId="{24B674FA-E455-45DF-AC6C-B3929BADB048}" type="pres">
      <dgm:prSet presAssocID="{A0B9A0D6-0718-4DFB-B1AF-CCF08A746E10}" presName="parSpace" presStyleCnt="0"/>
      <dgm:spPr/>
    </dgm:pt>
    <dgm:pt modelId="{A1FA7955-1006-4B4D-98B4-D625DADD0E71}" type="pres">
      <dgm:prSet presAssocID="{BD510BAE-29FB-49E0-BD9A-F8B7FD1C9CCF}" presName="parTxOnly" presStyleLbl="node1" presStyleIdx="4" presStyleCnt="6">
        <dgm:presLayoutVars>
          <dgm:bulletEnabled val="1"/>
        </dgm:presLayoutVars>
      </dgm:prSet>
      <dgm:spPr/>
    </dgm:pt>
    <dgm:pt modelId="{55983C30-D359-4907-A351-1CB1699A8ED0}" type="pres">
      <dgm:prSet presAssocID="{3F38F1FC-CA39-4E29-926F-B2ED5CE214ED}" presName="parSpace" presStyleCnt="0"/>
      <dgm:spPr/>
    </dgm:pt>
    <dgm:pt modelId="{9E9E4671-456F-42CE-8C87-0FBED843E963}" type="pres">
      <dgm:prSet presAssocID="{F7630FE5-9E5E-4090-8A11-110BA67A9D98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AB3FD64-355D-49F7-8188-0EDE980979DB}" srcId="{154D0B6F-1F25-4794-8050-3F518D89BD79}" destId="{204191BB-4FC8-4AE9-98D3-02BD99BCA9C5}" srcOrd="3" destOrd="0" parTransId="{212ADE00-15E0-4AF5-9229-9D203B4C1062}" sibTransId="{A0B9A0D6-0718-4DFB-B1AF-CCF08A746E10}"/>
    <dgm:cxn modelId="{FB056C66-B6E2-4955-A922-BB69C0120678}" srcId="{154D0B6F-1F25-4794-8050-3F518D89BD79}" destId="{D5E69793-D0CE-4911-BC48-64329067BFC2}" srcOrd="1" destOrd="0" parTransId="{813B8087-584B-4B0A-9935-6AADBD718173}" sibTransId="{5F41D8AC-16B1-4F75-AC58-DE0964481EB4}"/>
    <dgm:cxn modelId="{0471866E-E70A-447D-8945-A92E8E908150}" type="presOf" srcId="{25267092-2214-4A42-A5CC-1785B7F17EC9}" destId="{2C5C66CA-97E0-4133-930B-D24700F55E54}" srcOrd="0" destOrd="0" presId="urn:microsoft.com/office/officeart/2005/8/layout/hChevron3"/>
    <dgm:cxn modelId="{2EFE6E52-4E33-4B7F-AD32-C900B70F2EAE}" type="presOf" srcId="{D5E69793-D0CE-4911-BC48-64329067BFC2}" destId="{BAC2A82A-28CC-47CE-850D-48C7D38336F2}" srcOrd="0" destOrd="0" presId="urn:microsoft.com/office/officeart/2005/8/layout/hChevron3"/>
    <dgm:cxn modelId="{646A9852-501A-41B3-8869-E02096F7242A}" type="presOf" srcId="{204191BB-4FC8-4AE9-98D3-02BD99BCA9C5}" destId="{17C5D91E-1598-4252-99E8-D3E730AE08A8}" srcOrd="0" destOrd="0" presId="urn:microsoft.com/office/officeart/2005/8/layout/hChevron3"/>
    <dgm:cxn modelId="{8D475F57-46DB-4513-8FD4-17D32F524EB1}" type="presOf" srcId="{3094885B-1BBE-479F-B963-78ED4AAB1D4F}" destId="{D5E5BCC7-8FF8-47D0-9A75-1A115A788903}" srcOrd="0" destOrd="0" presId="urn:microsoft.com/office/officeart/2005/8/layout/hChevron3"/>
    <dgm:cxn modelId="{5A9C90A9-E0DE-4A17-BED2-832E43CA9BF4}" srcId="{154D0B6F-1F25-4794-8050-3F518D89BD79}" destId="{F7630FE5-9E5E-4090-8A11-110BA67A9D98}" srcOrd="5" destOrd="0" parTransId="{A827B318-B7A9-4DF5-ACA7-31447D353E42}" sibTransId="{CBEB2BBC-E793-46BC-8762-D8850D6E63E5}"/>
    <dgm:cxn modelId="{CA2F2FB7-4347-4FC8-AC2B-36DB71EF6C59}" srcId="{154D0B6F-1F25-4794-8050-3F518D89BD79}" destId="{25267092-2214-4A42-A5CC-1785B7F17EC9}" srcOrd="0" destOrd="0" parTransId="{3C5FF5B3-68E3-458C-A4C3-FB051DAFC2EB}" sibTransId="{179C35CB-DA02-4ECC-82BF-1C767516CC0B}"/>
    <dgm:cxn modelId="{BA3F07C5-39B8-42E8-BE58-723F7F97E4FC}" type="presOf" srcId="{154D0B6F-1F25-4794-8050-3F518D89BD79}" destId="{859107D5-2327-45BA-B4FF-3AD406053E7E}" srcOrd="0" destOrd="0" presId="urn:microsoft.com/office/officeart/2005/8/layout/hChevron3"/>
    <dgm:cxn modelId="{1D543DE3-690A-4F9A-8AA1-3365A9E53161}" type="presOf" srcId="{BD510BAE-29FB-49E0-BD9A-F8B7FD1C9CCF}" destId="{A1FA7955-1006-4B4D-98B4-D625DADD0E71}" srcOrd="0" destOrd="0" presId="urn:microsoft.com/office/officeart/2005/8/layout/hChevron3"/>
    <dgm:cxn modelId="{0A0C9CE4-641E-4F89-8970-8937AF94D969}" srcId="{154D0B6F-1F25-4794-8050-3F518D89BD79}" destId="{BD510BAE-29FB-49E0-BD9A-F8B7FD1C9CCF}" srcOrd="4" destOrd="0" parTransId="{6135BCBD-0B14-473B-A4BB-BDEC6074B7F1}" sibTransId="{3F38F1FC-CA39-4E29-926F-B2ED5CE214ED}"/>
    <dgm:cxn modelId="{D13026EA-3311-44D6-AFC9-54F71BB9A5F8}" type="presOf" srcId="{F7630FE5-9E5E-4090-8A11-110BA67A9D98}" destId="{9E9E4671-456F-42CE-8C87-0FBED843E963}" srcOrd="0" destOrd="0" presId="urn:microsoft.com/office/officeart/2005/8/layout/hChevron3"/>
    <dgm:cxn modelId="{618621FB-7980-4CAF-AA09-A17530D0DB2D}" srcId="{154D0B6F-1F25-4794-8050-3F518D89BD79}" destId="{3094885B-1BBE-479F-B963-78ED4AAB1D4F}" srcOrd="2" destOrd="0" parTransId="{CEDB2BCC-AB88-4598-BC93-01114FEB3AA5}" sibTransId="{537F2E0C-C707-42CD-AAD6-A399218C6E1F}"/>
    <dgm:cxn modelId="{6DCD6CFE-FE4C-45B6-9ABC-97D8E1A19FAF}" type="presParOf" srcId="{859107D5-2327-45BA-B4FF-3AD406053E7E}" destId="{2C5C66CA-97E0-4133-930B-D24700F55E54}" srcOrd="0" destOrd="0" presId="urn:microsoft.com/office/officeart/2005/8/layout/hChevron3"/>
    <dgm:cxn modelId="{877B5932-5D2B-4F45-B27F-9749C68D04B2}" type="presParOf" srcId="{859107D5-2327-45BA-B4FF-3AD406053E7E}" destId="{7DD42CFD-B6A7-4627-8B8F-B21D1EE2C4EC}" srcOrd="1" destOrd="0" presId="urn:microsoft.com/office/officeart/2005/8/layout/hChevron3"/>
    <dgm:cxn modelId="{0FC9ADF2-D3F0-4840-B524-8630DC7B814D}" type="presParOf" srcId="{859107D5-2327-45BA-B4FF-3AD406053E7E}" destId="{BAC2A82A-28CC-47CE-850D-48C7D38336F2}" srcOrd="2" destOrd="0" presId="urn:microsoft.com/office/officeart/2005/8/layout/hChevron3"/>
    <dgm:cxn modelId="{2612C82D-D8EF-4CAD-A9DA-FA294AC818CF}" type="presParOf" srcId="{859107D5-2327-45BA-B4FF-3AD406053E7E}" destId="{4713351E-94A4-45C3-B3C9-B2204DE59425}" srcOrd="3" destOrd="0" presId="urn:microsoft.com/office/officeart/2005/8/layout/hChevron3"/>
    <dgm:cxn modelId="{9A7B8EAE-EF5E-48D0-8668-8345C7B98B9E}" type="presParOf" srcId="{859107D5-2327-45BA-B4FF-3AD406053E7E}" destId="{D5E5BCC7-8FF8-47D0-9A75-1A115A788903}" srcOrd="4" destOrd="0" presId="urn:microsoft.com/office/officeart/2005/8/layout/hChevron3"/>
    <dgm:cxn modelId="{7D31442B-F98D-4673-8A11-31DD8E080657}" type="presParOf" srcId="{859107D5-2327-45BA-B4FF-3AD406053E7E}" destId="{3F20F534-0555-408E-9F72-00B4259D26F1}" srcOrd="5" destOrd="0" presId="urn:microsoft.com/office/officeart/2005/8/layout/hChevron3"/>
    <dgm:cxn modelId="{2FBA082A-8DDE-4C57-8C34-9AC607C0B7FD}" type="presParOf" srcId="{859107D5-2327-45BA-B4FF-3AD406053E7E}" destId="{17C5D91E-1598-4252-99E8-D3E730AE08A8}" srcOrd="6" destOrd="0" presId="urn:microsoft.com/office/officeart/2005/8/layout/hChevron3"/>
    <dgm:cxn modelId="{16561896-23AE-4B8D-9065-C4414E6641BA}" type="presParOf" srcId="{859107D5-2327-45BA-B4FF-3AD406053E7E}" destId="{24B674FA-E455-45DF-AC6C-B3929BADB048}" srcOrd="7" destOrd="0" presId="urn:microsoft.com/office/officeart/2005/8/layout/hChevron3"/>
    <dgm:cxn modelId="{553FBE41-DD14-4217-B6F7-620D2EA5CCDD}" type="presParOf" srcId="{859107D5-2327-45BA-B4FF-3AD406053E7E}" destId="{A1FA7955-1006-4B4D-98B4-D625DADD0E71}" srcOrd="8" destOrd="0" presId="urn:microsoft.com/office/officeart/2005/8/layout/hChevron3"/>
    <dgm:cxn modelId="{C5D98FE8-E255-4C99-851F-E52CD4265F5C}" type="presParOf" srcId="{859107D5-2327-45BA-B4FF-3AD406053E7E}" destId="{55983C30-D359-4907-A351-1CB1699A8ED0}" srcOrd="9" destOrd="0" presId="urn:microsoft.com/office/officeart/2005/8/layout/hChevron3"/>
    <dgm:cxn modelId="{5ABCC521-EEDB-4040-8BB9-6709BF52CFEF}" type="presParOf" srcId="{859107D5-2327-45BA-B4FF-3AD406053E7E}" destId="{9E9E4671-456F-42CE-8C87-0FBED843E96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rgbClr val="00B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C66CA-97E0-4133-930B-D24700F55E54}">
      <dsp:nvSpPr>
        <dsp:cNvPr id="0" name=""/>
        <dsp:cNvSpPr/>
      </dsp:nvSpPr>
      <dsp:spPr>
        <a:xfrm>
          <a:off x="1488" y="0"/>
          <a:ext cx="2437804" cy="74242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Research Question</a:t>
          </a:r>
        </a:p>
      </dsp:txBody>
      <dsp:txXfrm>
        <a:off x="1488" y="0"/>
        <a:ext cx="2252198" cy="742424"/>
      </dsp:txXfrm>
    </dsp:sp>
    <dsp:sp modelId="{BAC2A82A-28CC-47CE-850D-48C7D38336F2}">
      <dsp:nvSpPr>
        <dsp:cNvPr id="0" name=""/>
        <dsp:cNvSpPr/>
      </dsp:nvSpPr>
      <dsp:spPr>
        <a:xfrm>
          <a:off x="1951732" y="0"/>
          <a:ext cx="2437804" cy="742424"/>
        </a:xfrm>
        <a:prstGeom prst="chevron">
          <a:avLst/>
        </a:prstGeom>
        <a:solidFill>
          <a:srgbClr val="FFC00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Acquisition</a:t>
          </a:r>
        </a:p>
      </dsp:txBody>
      <dsp:txXfrm>
        <a:off x="2322944" y="0"/>
        <a:ext cx="1695380" cy="742424"/>
      </dsp:txXfrm>
    </dsp:sp>
    <dsp:sp modelId="{D5E5BCC7-8FF8-47D0-9A75-1A115A788903}">
      <dsp:nvSpPr>
        <dsp:cNvPr id="0" name=""/>
        <dsp:cNvSpPr/>
      </dsp:nvSpPr>
      <dsp:spPr>
        <a:xfrm>
          <a:off x="3901975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Data Cleaning</a:t>
          </a:r>
        </a:p>
      </dsp:txBody>
      <dsp:txXfrm>
        <a:off x="4273187" y="0"/>
        <a:ext cx="1695380" cy="742424"/>
      </dsp:txXfrm>
    </dsp:sp>
    <dsp:sp modelId="{17C5D91E-1598-4252-99E8-D3E730AE08A8}">
      <dsp:nvSpPr>
        <dsp:cNvPr id="0" name=""/>
        <dsp:cNvSpPr/>
      </dsp:nvSpPr>
      <dsp:spPr>
        <a:xfrm>
          <a:off x="5852219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EDA</a:t>
          </a:r>
        </a:p>
      </dsp:txBody>
      <dsp:txXfrm>
        <a:off x="6223431" y="0"/>
        <a:ext cx="1695380" cy="742424"/>
      </dsp:txXfrm>
    </dsp:sp>
    <dsp:sp modelId="{A1FA7955-1006-4B4D-98B4-D625DADD0E71}">
      <dsp:nvSpPr>
        <dsp:cNvPr id="0" name=""/>
        <dsp:cNvSpPr/>
      </dsp:nvSpPr>
      <dsp:spPr>
        <a:xfrm>
          <a:off x="7802463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 Learning</a:t>
          </a:r>
        </a:p>
      </dsp:txBody>
      <dsp:txXfrm>
        <a:off x="8173675" y="0"/>
        <a:ext cx="1695380" cy="742424"/>
      </dsp:txXfrm>
    </dsp:sp>
    <dsp:sp modelId="{9E9E4671-456F-42CE-8C87-0FBED843E963}">
      <dsp:nvSpPr>
        <dsp:cNvPr id="0" name=""/>
        <dsp:cNvSpPr/>
      </dsp:nvSpPr>
      <dsp:spPr>
        <a:xfrm>
          <a:off x="9752707" y="0"/>
          <a:ext cx="2437804" cy="74242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threePt" dir="t"/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WOW Effects</a:t>
          </a:r>
        </a:p>
      </dsp:txBody>
      <dsp:txXfrm>
        <a:off x="10123919" y="0"/>
        <a:ext cx="1695380" cy="74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2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8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86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2847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7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051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19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916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80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3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2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31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5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0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3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0E8428E-BB30-4B04-976F-AB10AF465770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D56E458-F173-4606-B3A4-FF01436F08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63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6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8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2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3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2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1.xml"/><Relationship Id="rId7" Type="http://schemas.openxmlformats.org/officeDocument/2006/relationships/image" Target="../media/image2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7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8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30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31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7" Type="http://schemas.openxmlformats.org/officeDocument/2006/relationships/image" Target="../media/image32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7" Type="http://schemas.openxmlformats.org/officeDocument/2006/relationships/image" Target="../media/image33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7" Type="http://schemas.openxmlformats.org/officeDocument/2006/relationships/image" Target="../media/image34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3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37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7" Type="http://schemas.openxmlformats.org/officeDocument/2006/relationships/image" Target="../media/image38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7" Type="http://schemas.openxmlformats.org/officeDocument/2006/relationships/image" Target="../media/image39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40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33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33.xml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40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34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45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46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olympi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47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48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49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50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43.xml"/><Relationship Id="rId7" Type="http://schemas.openxmlformats.org/officeDocument/2006/relationships/image" Target="../media/image51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7" Type="http://schemas.openxmlformats.org/officeDocument/2006/relationships/image" Target="../media/image53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54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55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57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58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7" Type="http://schemas.openxmlformats.org/officeDocument/2006/relationships/image" Target="../media/image59.pn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7" Type="http://schemas.openxmlformats.org/officeDocument/2006/relationships/image" Target="../media/image60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52.xml"/><Relationship Id="rId7" Type="http://schemas.openxmlformats.org/officeDocument/2006/relationships/image" Target="../media/image61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53.xml"/><Relationship Id="rId7" Type="http://schemas.microsoft.com/office/2007/relationships/diagramDrawing" Target="../diagrams/drawing5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4" Type="http://schemas.openxmlformats.org/officeDocument/2006/relationships/diagramLayout" Target="../diagrams/layout53.xml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diagramLayout" Target="../diagrams/layout55.xml"/><Relationship Id="rId7" Type="http://schemas.openxmlformats.org/officeDocument/2006/relationships/image" Target="../media/image69.png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Relationship Id="rId9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Layout" Target="../diagrams/layout56.xml"/><Relationship Id="rId7" Type="http://schemas.openxmlformats.org/officeDocument/2006/relationships/image" Target="../media/image72.pn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7" Type="http://schemas.openxmlformats.org/officeDocument/2006/relationships/image" Target="../media/image75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Layout" Target="../diagrams/layout59.xml"/><Relationship Id="rId7" Type="http://schemas.openxmlformats.org/officeDocument/2006/relationships/image" Target="../media/image75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diagramLayout" Target="../diagrams/layout60.xml"/><Relationship Id="rId7" Type="http://schemas.openxmlformats.org/officeDocument/2006/relationships/image" Target="../media/image75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diagramLayout" Target="../diagrams/layout61.xml"/><Relationship Id="rId7" Type="http://schemas.openxmlformats.org/officeDocument/2006/relationships/image" Target="../media/image75.pn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Relationship Id="rId9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diagramLayout" Target="../diagrams/layout62.xml"/><Relationship Id="rId7" Type="http://schemas.openxmlformats.org/officeDocument/2006/relationships/image" Target="../media/image75.pn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10" Type="http://schemas.openxmlformats.org/officeDocument/2006/relationships/image" Target="../media/image82.png"/><Relationship Id="rId4" Type="http://schemas.openxmlformats.org/officeDocument/2006/relationships/diagramQuickStyle" Target="../diagrams/quickStyle62.xml"/><Relationship Id="rId9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diagramLayout" Target="../diagrams/layout63.xml"/><Relationship Id="rId7" Type="http://schemas.openxmlformats.org/officeDocument/2006/relationships/image" Target="../media/image75.pn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diagramLayout" Target="../diagrams/layout64.xml"/><Relationship Id="rId7" Type="http://schemas.openxmlformats.org/officeDocument/2006/relationships/image" Target="../media/image75.png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Layout" Target="../diagrams/layout65.xml"/><Relationship Id="rId7" Type="http://schemas.openxmlformats.org/officeDocument/2006/relationships/image" Target="../media/image75.pn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66.xml"/><Relationship Id="rId7" Type="http://schemas.openxmlformats.org/officeDocument/2006/relationships/image" Target="../media/image75.png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11" Type="http://schemas.openxmlformats.org/officeDocument/2006/relationships/image" Target="../media/image89.png"/><Relationship Id="rId5" Type="http://schemas.openxmlformats.org/officeDocument/2006/relationships/diagramColors" Target="../diagrams/colors66.xml"/><Relationship Id="rId10" Type="http://schemas.openxmlformats.org/officeDocument/2006/relationships/image" Target="../media/image88.png"/><Relationship Id="rId4" Type="http://schemas.openxmlformats.org/officeDocument/2006/relationships/diagramQuickStyle" Target="../diagrams/quickStyle66.xml"/><Relationship Id="rId9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Layout" Target="../diagrams/layout67.xml"/><Relationship Id="rId7" Type="http://schemas.openxmlformats.org/officeDocument/2006/relationships/image" Target="../media/image75.pn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7" Type="http://schemas.openxmlformats.org/officeDocument/2006/relationships/image" Target="../media/image91.png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מגילה: אנכית 36">
            <a:extLst>
              <a:ext uri="{FF2B5EF4-FFF2-40B4-BE49-F238E27FC236}">
                <a16:creationId xmlns:a16="http://schemas.microsoft.com/office/drawing/2014/main" id="{5FCD9829-FDB8-4AF8-BD3D-F1387AAFAB1F}"/>
              </a:ext>
            </a:extLst>
          </p:cNvPr>
          <p:cNvSpPr/>
          <p:nvPr/>
        </p:nvSpPr>
        <p:spPr>
          <a:xfrm>
            <a:off x="0" y="765138"/>
            <a:ext cx="3099968" cy="5982074"/>
          </a:xfrm>
          <a:prstGeom prst="verticalScroll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Presented By:</a:t>
            </a:r>
          </a:p>
          <a:p>
            <a:pPr algn="l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Or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Gvili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Given the data, can we predict whether an individual has the potential to win an Olympic medal?</a:t>
            </a: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  <a:p>
            <a:pPr algn="l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F9E3A94-4D9D-4D57-BA92-FBF2853E9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7" b="5712"/>
          <a:stretch/>
        </p:blipFill>
        <p:spPr>
          <a:xfrm>
            <a:off x="3216597" y="720730"/>
            <a:ext cx="5758806" cy="2811035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EE6D62CE-54B6-4239-B4F4-72AEFB743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36" y="3591312"/>
            <a:ext cx="4590556" cy="3266688"/>
          </a:xfrm>
          <a:prstGeom prst="rect">
            <a:avLst/>
          </a:prstGeom>
        </p:spPr>
      </p:pic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C463CD86-E5FB-43BA-8CCC-FE99695A5E7E}"/>
              </a:ext>
            </a:extLst>
          </p:cNvPr>
          <p:cNvSpPr txBox="1"/>
          <p:nvPr/>
        </p:nvSpPr>
        <p:spPr>
          <a:xfrm>
            <a:off x="2166515" y="69750"/>
            <a:ext cx="7210628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erlin Sans FB Demi" panose="020E0802020502020306" pitchFamily="34" charset="0"/>
              </a:rPr>
              <a:t>Data Science Project – Olympic Games</a:t>
            </a:r>
          </a:p>
        </p:txBody>
      </p:sp>
    </p:spTree>
    <p:extLst>
      <p:ext uri="{BB962C8B-B14F-4D97-AF65-F5344CB8AC3E}">
        <p14:creationId xmlns:p14="http://schemas.microsoft.com/office/powerpoint/2010/main" val="101816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BA78BACC-3964-49C6-971E-7066360B19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7712421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E3DA458D-1600-4010-9E7C-C14297CFEEE5}"/>
              </a:ext>
            </a:extLst>
          </p:cNvPr>
          <p:cNvSpPr txBox="1"/>
          <p:nvPr/>
        </p:nvSpPr>
        <p:spPr>
          <a:xfrm>
            <a:off x="82435" y="662078"/>
            <a:ext cx="6719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And finally, every participant have its own profile page…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622E698-4EB8-413B-95D4-9DF5176080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49" r="553" b="2036"/>
          <a:stretch/>
        </p:blipFill>
        <p:spPr>
          <a:xfrm>
            <a:off x="1614196" y="1122971"/>
            <a:ext cx="5187820" cy="4931820"/>
          </a:xfrm>
          <a:prstGeom prst="rect">
            <a:avLst/>
          </a:prstGeom>
        </p:spPr>
      </p:pic>
      <p:sp>
        <p:nvSpPr>
          <p:cNvPr id="8" name="מעגל: חלול 7">
            <a:extLst>
              <a:ext uri="{FF2B5EF4-FFF2-40B4-BE49-F238E27FC236}">
                <a16:creationId xmlns:a16="http://schemas.microsoft.com/office/drawing/2014/main" id="{7EEF69EC-2672-4297-941F-66444312B8CC}"/>
              </a:ext>
            </a:extLst>
          </p:cNvPr>
          <p:cNvSpPr/>
          <p:nvPr/>
        </p:nvSpPr>
        <p:spPr>
          <a:xfrm>
            <a:off x="5523722" y="2441995"/>
            <a:ext cx="895739" cy="282544"/>
          </a:xfrm>
          <a:prstGeom prst="donut">
            <a:avLst>
              <a:gd name="adj" fmla="val 174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9157D7A6-1E9B-4512-B3F3-67014F477238}"/>
              </a:ext>
            </a:extLst>
          </p:cNvPr>
          <p:cNvCxnSpPr>
            <a:cxnSpLocks/>
          </p:cNvCxnSpPr>
          <p:nvPr/>
        </p:nvCxnSpPr>
        <p:spPr>
          <a:xfrm flipH="1">
            <a:off x="6480026" y="2546213"/>
            <a:ext cx="4097778" cy="37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3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45C40ED2-9FD1-4E07-BE70-D75F136B73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96741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2BCC2F1-21A8-409C-894A-8EA8A952CF4F}"/>
              </a:ext>
            </a:extLst>
          </p:cNvPr>
          <p:cNvSpPr txBox="1"/>
          <p:nvPr/>
        </p:nvSpPr>
        <p:spPr>
          <a:xfrm>
            <a:off x="2111229" y="176169"/>
            <a:ext cx="796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anose="020E0802020502020306" pitchFamily="34" charset="0"/>
              </a:rPr>
              <a:t>Data Acquisition –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Overlapping Cookie Elements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09CDE7E7-82D5-40C5-B5BA-31A93012C3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242" r="573" b="11204"/>
          <a:stretch/>
        </p:blipFill>
        <p:spPr>
          <a:xfrm>
            <a:off x="0" y="2508308"/>
            <a:ext cx="12195334" cy="461395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0452BAD-7355-42BF-AD09-65CC861419C2}"/>
              </a:ext>
            </a:extLst>
          </p:cNvPr>
          <p:cNvSpPr txBox="1"/>
          <p:nvPr/>
        </p:nvSpPr>
        <p:spPr>
          <a:xfrm>
            <a:off x="276837" y="1241571"/>
            <a:ext cx="654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the bottom of each page, we can find:</a:t>
            </a: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1A51B76F-D177-45E6-BD61-9BBBD4422229}"/>
              </a:ext>
            </a:extLst>
          </p:cNvPr>
          <p:cNvCxnSpPr>
            <a:cxnSpLocks/>
          </p:cNvCxnSpPr>
          <p:nvPr/>
        </p:nvCxnSpPr>
        <p:spPr>
          <a:xfrm>
            <a:off x="5142451" y="1501738"/>
            <a:ext cx="302004" cy="9394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1FB9A52-FDB9-42B9-A022-EE95D36F0725}"/>
              </a:ext>
            </a:extLst>
          </p:cNvPr>
          <p:cNvSpPr txBox="1"/>
          <p:nvPr/>
        </p:nvSpPr>
        <p:spPr>
          <a:xfrm>
            <a:off x="218114" y="3429000"/>
            <a:ext cx="6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addition, every athlete profile page contains:</a:t>
            </a:r>
          </a:p>
        </p:txBody>
      </p: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46FB05CA-07E3-457C-8DC3-7E4C8572649C}"/>
              </a:ext>
            </a:extLst>
          </p:cNvPr>
          <p:cNvCxnSpPr>
            <a:cxnSpLocks/>
          </p:cNvCxnSpPr>
          <p:nvPr/>
        </p:nvCxnSpPr>
        <p:spPr>
          <a:xfrm flipH="1">
            <a:off x="4118994" y="3798332"/>
            <a:ext cx="1528195" cy="14167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43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13CC0696-37A7-4A77-98AF-FDD956AC00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758145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E3CE4C8E-C5A0-4B14-943C-742D930F2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864" r="2197"/>
          <a:stretch/>
        </p:blipFill>
        <p:spPr>
          <a:xfrm>
            <a:off x="559837" y="996726"/>
            <a:ext cx="9759820" cy="4864548"/>
          </a:xfrm>
          <a:prstGeom prst="rect">
            <a:avLst/>
          </a:prstGeom>
        </p:spPr>
      </p:pic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4EAF1336-E743-489D-815E-7C8A91F1E306}"/>
              </a:ext>
            </a:extLst>
          </p:cNvPr>
          <p:cNvCxnSpPr>
            <a:cxnSpLocks/>
          </p:cNvCxnSpPr>
          <p:nvPr/>
        </p:nvCxnSpPr>
        <p:spPr>
          <a:xfrm flipH="1">
            <a:off x="6551804" y="901816"/>
            <a:ext cx="3347205" cy="14009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מסגרת 14">
            <a:extLst>
              <a:ext uri="{FF2B5EF4-FFF2-40B4-BE49-F238E27FC236}">
                <a16:creationId xmlns:a16="http://schemas.microsoft.com/office/drawing/2014/main" id="{063B8E19-6204-4281-B604-11D835E9FEE0}"/>
              </a:ext>
            </a:extLst>
          </p:cNvPr>
          <p:cNvSpPr/>
          <p:nvPr/>
        </p:nvSpPr>
        <p:spPr>
          <a:xfrm>
            <a:off x="436229" y="2394839"/>
            <a:ext cx="9966120" cy="3561345"/>
          </a:xfrm>
          <a:prstGeom prst="frame">
            <a:avLst>
              <a:gd name="adj1" fmla="val 7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470CBED8-8D0A-4589-87D0-A655148A119D}"/>
              </a:ext>
            </a:extLst>
          </p:cNvPr>
          <p:cNvSpPr txBox="1"/>
          <p:nvPr/>
        </p:nvSpPr>
        <p:spPr>
          <a:xfrm>
            <a:off x="9300195" y="537003"/>
            <a:ext cx="290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Another Cookie window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90CB23C2-9FC2-49D6-A7B8-CF95C4ABE171}"/>
              </a:ext>
            </a:extLst>
          </p:cNvPr>
          <p:cNvSpPr txBox="1"/>
          <p:nvPr/>
        </p:nvSpPr>
        <p:spPr>
          <a:xfrm>
            <a:off x="1786854" y="39059"/>
            <a:ext cx="8028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anose="020E0802020502020306" pitchFamily="34" charset="0"/>
              </a:rPr>
              <a:t>Data Acquisition –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Overlapping Cookie Elements</a:t>
            </a:r>
          </a:p>
        </p:txBody>
      </p:sp>
    </p:spTree>
    <p:extLst>
      <p:ext uri="{BB962C8B-B14F-4D97-AF65-F5344CB8AC3E}">
        <p14:creationId xmlns:p14="http://schemas.microsoft.com/office/powerpoint/2010/main" val="135406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13CC0696-37A7-4A77-98AF-FDD956AC0093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90CB23C2-9FC2-49D6-A7B8-CF95C4ABE171}"/>
              </a:ext>
            </a:extLst>
          </p:cNvPr>
          <p:cNvSpPr txBox="1"/>
          <p:nvPr/>
        </p:nvSpPr>
        <p:spPr>
          <a:xfrm>
            <a:off x="1786854" y="39059"/>
            <a:ext cx="80282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rlin Sans FB Demi" panose="020E0802020502020306" pitchFamily="34" charset="0"/>
              </a:rPr>
              <a:t>Data Acquisition –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Overlapping Cookie Elements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20BDCCE-5FBC-403A-87D7-18D2CE19C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119" y="1386849"/>
            <a:ext cx="80010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6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3924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4292367" y="360619"/>
            <a:ext cx="3607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 Inconsistency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A0AAABA-D25A-4538-80C7-E025FA3228FC}"/>
              </a:ext>
            </a:extLst>
          </p:cNvPr>
          <p:cNvSpPr txBox="1"/>
          <p:nvPr/>
        </p:nvSpPr>
        <p:spPr>
          <a:xfrm>
            <a:off x="402671" y="928033"/>
            <a:ext cx="817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Many extreme cases have been considered.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66DC525-007F-41CB-90B5-E58303E554E0}"/>
              </a:ext>
            </a:extLst>
          </p:cNvPr>
          <p:cNvSpPr txBox="1"/>
          <p:nvPr/>
        </p:nvSpPr>
        <p:spPr>
          <a:xfrm>
            <a:off x="402671" y="1252689"/>
            <a:ext cx="85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ideal medal table of a particular event looks like this: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531D364-4549-4FF0-BC4A-0E53B5099B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4" r="1"/>
          <a:stretch/>
        </p:blipFill>
        <p:spPr>
          <a:xfrm>
            <a:off x="2676087" y="1685738"/>
            <a:ext cx="4848837" cy="4360474"/>
          </a:xfrm>
          <a:prstGeom prst="rect">
            <a:avLst/>
          </a:prstGeom>
        </p:spPr>
      </p:pic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36E1E3E1-77F0-4E9C-BB21-0C629890A3DC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1057014" y="4496499"/>
            <a:ext cx="1459683" cy="616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4CA0AFA9-3CCF-44B1-8900-49DE61F2916E}"/>
              </a:ext>
            </a:extLst>
          </p:cNvPr>
          <p:cNvSpPr txBox="1"/>
          <p:nvPr/>
        </p:nvSpPr>
        <p:spPr>
          <a:xfrm>
            <a:off x="230698" y="5112765"/>
            <a:ext cx="165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Singles Event</a:t>
            </a:r>
          </a:p>
        </p:txBody>
      </p:sp>
    </p:spTree>
    <p:extLst>
      <p:ext uri="{BB962C8B-B14F-4D97-AF65-F5344CB8AC3E}">
        <p14:creationId xmlns:p14="http://schemas.microsoft.com/office/powerpoint/2010/main" val="44449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4292367" y="360619"/>
            <a:ext cx="3607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 Inconsistency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Singles(like 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2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3368180" y="360619"/>
            <a:ext cx="545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 Inconsistency - Doubles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54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3368180" y="360619"/>
            <a:ext cx="5455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 Inconsistency - Doubles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8CCC76B-474C-4D2D-9DC6-67BB5C037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442" y="906590"/>
            <a:ext cx="5838737" cy="504482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F3DB663-2B34-491B-97EC-81AF9723F459}"/>
              </a:ext>
            </a:extLst>
          </p:cNvPr>
          <p:cNvSpPr txBox="1"/>
          <p:nvPr/>
        </p:nvSpPr>
        <p:spPr>
          <a:xfrm>
            <a:off x="796954" y="3523376"/>
            <a:ext cx="3053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Unlike earlier, we can see that there are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two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elements under the same HTML element!</a:t>
            </a:r>
          </a:p>
        </p:txBody>
      </p:sp>
      <p:sp>
        <p:nvSpPr>
          <p:cNvPr id="10" name="סוגר מסולסל ימני 9">
            <a:extLst>
              <a:ext uri="{FF2B5EF4-FFF2-40B4-BE49-F238E27FC236}">
                <a16:creationId xmlns:a16="http://schemas.microsoft.com/office/drawing/2014/main" id="{8648825E-2800-4C86-90E8-1B75B0C3B99C}"/>
              </a:ext>
            </a:extLst>
          </p:cNvPr>
          <p:cNvSpPr/>
          <p:nvPr/>
        </p:nvSpPr>
        <p:spPr>
          <a:xfrm>
            <a:off x="7197754" y="2751589"/>
            <a:ext cx="83890" cy="4865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סוגר מסולסל ימני 10">
            <a:extLst>
              <a:ext uri="{FF2B5EF4-FFF2-40B4-BE49-F238E27FC236}">
                <a16:creationId xmlns:a16="http://schemas.microsoft.com/office/drawing/2014/main" id="{156F394F-B213-4CDA-BFFA-F33377BAEBA9}"/>
              </a:ext>
            </a:extLst>
          </p:cNvPr>
          <p:cNvSpPr/>
          <p:nvPr/>
        </p:nvSpPr>
        <p:spPr>
          <a:xfrm>
            <a:off x="7190763" y="3365384"/>
            <a:ext cx="83890" cy="4865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סוגר מסולסל ימני 11">
            <a:extLst>
              <a:ext uri="{FF2B5EF4-FFF2-40B4-BE49-F238E27FC236}">
                <a16:creationId xmlns:a16="http://schemas.microsoft.com/office/drawing/2014/main" id="{72622801-E4B8-49D4-9D92-A20C63693CF4}"/>
              </a:ext>
            </a:extLst>
          </p:cNvPr>
          <p:cNvSpPr/>
          <p:nvPr/>
        </p:nvSpPr>
        <p:spPr>
          <a:xfrm>
            <a:off x="7343163" y="4027096"/>
            <a:ext cx="83890" cy="4865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סוגר מסולסל ימני 12">
            <a:extLst>
              <a:ext uri="{FF2B5EF4-FFF2-40B4-BE49-F238E27FC236}">
                <a16:creationId xmlns:a16="http://schemas.microsoft.com/office/drawing/2014/main" id="{F04F45C9-66CF-428F-A85C-2435250B9770}"/>
              </a:ext>
            </a:extLst>
          </p:cNvPr>
          <p:cNvSpPr/>
          <p:nvPr/>
        </p:nvSpPr>
        <p:spPr>
          <a:xfrm>
            <a:off x="7385108" y="4767839"/>
            <a:ext cx="83890" cy="4865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סוגר מסולסל ימני 13">
            <a:extLst>
              <a:ext uri="{FF2B5EF4-FFF2-40B4-BE49-F238E27FC236}">
                <a16:creationId xmlns:a16="http://schemas.microsoft.com/office/drawing/2014/main" id="{0A904910-D6DC-4253-8E6E-1A4E16FBE1C6}"/>
              </a:ext>
            </a:extLst>
          </p:cNvPr>
          <p:cNvSpPr/>
          <p:nvPr/>
        </p:nvSpPr>
        <p:spPr>
          <a:xfrm>
            <a:off x="7385108" y="5395196"/>
            <a:ext cx="83890" cy="48656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00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3048699" y="360619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 Inconsistency – Team Events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0BD98A5-946D-41F9-978D-BDABE74AF4EC}"/>
              </a:ext>
            </a:extLst>
          </p:cNvPr>
          <p:cNvSpPr txBox="1"/>
          <p:nvPr/>
        </p:nvSpPr>
        <p:spPr>
          <a:xfrm>
            <a:off x="536896" y="3126558"/>
            <a:ext cx="2902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addition, there are cases which there 3 or more elements under the same HTML element!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7487CBA-7D15-4C59-B0AC-97FBCC6EA046}"/>
              </a:ext>
            </a:extLst>
          </p:cNvPr>
          <p:cNvSpPr txBox="1"/>
          <p:nvPr/>
        </p:nvSpPr>
        <p:spPr>
          <a:xfrm>
            <a:off x="356533" y="4360767"/>
            <a:ext cx="4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erlin Sans FB Demi" panose="020E0802020502020306" pitchFamily="34" charset="0"/>
              </a:rPr>
              <a:t>In those cases, an expand button is added.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9F3A51E-B14E-49DF-B7F8-68C807FD89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5709" y="1186347"/>
            <a:ext cx="5616918" cy="4626719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29C618EC-80F2-442F-970A-47C3CABC92F7}"/>
              </a:ext>
            </a:extLst>
          </p:cNvPr>
          <p:cNvCxnSpPr>
            <a:cxnSpLocks/>
          </p:cNvCxnSpPr>
          <p:nvPr/>
        </p:nvCxnSpPr>
        <p:spPr>
          <a:xfrm flipH="1">
            <a:off x="10142291" y="746620"/>
            <a:ext cx="946558" cy="1107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A42B80E-B731-4CE4-A43C-37B63C154402}"/>
              </a:ext>
            </a:extLst>
          </p:cNvPr>
          <p:cNvSpPr txBox="1"/>
          <p:nvPr/>
        </p:nvSpPr>
        <p:spPr>
          <a:xfrm>
            <a:off x="10511406" y="394066"/>
            <a:ext cx="138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Teams of 5</a:t>
            </a:r>
          </a:p>
        </p:txBody>
      </p:sp>
      <p:sp>
        <p:nvSpPr>
          <p:cNvPr id="14" name="מעגל: חלול 13">
            <a:extLst>
              <a:ext uri="{FF2B5EF4-FFF2-40B4-BE49-F238E27FC236}">
                <a16:creationId xmlns:a16="http://schemas.microsoft.com/office/drawing/2014/main" id="{29907179-286F-42EA-8F82-05A83482C62A}"/>
              </a:ext>
            </a:extLst>
          </p:cNvPr>
          <p:cNvSpPr/>
          <p:nvPr/>
        </p:nvSpPr>
        <p:spPr>
          <a:xfrm>
            <a:off x="9722840" y="2219402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5" name="מעגל: חלול 14">
            <a:extLst>
              <a:ext uri="{FF2B5EF4-FFF2-40B4-BE49-F238E27FC236}">
                <a16:creationId xmlns:a16="http://schemas.microsoft.com/office/drawing/2014/main" id="{A7F0547E-9F0C-4171-BE44-93DAEFB9943E}"/>
              </a:ext>
            </a:extLst>
          </p:cNvPr>
          <p:cNvSpPr/>
          <p:nvPr/>
        </p:nvSpPr>
        <p:spPr>
          <a:xfrm>
            <a:off x="9722839" y="3399694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מעגל: חלול 15">
            <a:extLst>
              <a:ext uri="{FF2B5EF4-FFF2-40B4-BE49-F238E27FC236}">
                <a16:creationId xmlns:a16="http://schemas.microsoft.com/office/drawing/2014/main" id="{3F6F5634-EC1A-455E-AEF8-5878C2E66502}"/>
              </a:ext>
            </a:extLst>
          </p:cNvPr>
          <p:cNvSpPr/>
          <p:nvPr/>
        </p:nvSpPr>
        <p:spPr>
          <a:xfrm>
            <a:off x="9722838" y="4583920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מעגל: חלול 16">
            <a:extLst>
              <a:ext uri="{FF2B5EF4-FFF2-40B4-BE49-F238E27FC236}">
                <a16:creationId xmlns:a16="http://schemas.microsoft.com/office/drawing/2014/main" id="{D30E0BDC-06E1-4DC9-9A25-73DD0D4A2414}"/>
              </a:ext>
            </a:extLst>
          </p:cNvPr>
          <p:cNvSpPr/>
          <p:nvPr/>
        </p:nvSpPr>
        <p:spPr>
          <a:xfrm>
            <a:off x="9722838" y="4886428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מעגל: חלול 17">
            <a:extLst>
              <a:ext uri="{FF2B5EF4-FFF2-40B4-BE49-F238E27FC236}">
                <a16:creationId xmlns:a16="http://schemas.microsoft.com/office/drawing/2014/main" id="{F01E37F4-31C6-470D-BF47-FAFFAB626B28}"/>
              </a:ext>
            </a:extLst>
          </p:cNvPr>
          <p:cNvSpPr/>
          <p:nvPr/>
        </p:nvSpPr>
        <p:spPr>
          <a:xfrm>
            <a:off x="9722837" y="5212996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מעגל: חלול 18">
            <a:extLst>
              <a:ext uri="{FF2B5EF4-FFF2-40B4-BE49-F238E27FC236}">
                <a16:creationId xmlns:a16="http://schemas.microsoft.com/office/drawing/2014/main" id="{946A0CC9-ECD1-4D77-911C-E7AE42EC28F8}"/>
              </a:ext>
            </a:extLst>
          </p:cNvPr>
          <p:cNvSpPr/>
          <p:nvPr/>
        </p:nvSpPr>
        <p:spPr>
          <a:xfrm>
            <a:off x="9722838" y="5513031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2" name="סוגר מסולסל ימני 21">
            <a:extLst>
              <a:ext uri="{FF2B5EF4-FFF2-40B4-BE49-F238E27FC236}">
                <a16:creationId xmlns:a16="http://schemas.microsoft.com/office/drawing/2014/main" id="{9B8E4B63-C1CF-4A59-92B6-C4E87A77DD35}"/>
              </a:ext>
            </a:extLst>
          </p:cNvPr>
          <p:cNvSpPr/>
          <p:nvPr/>
        </p:nvSpPr>
        <p:spPr>
          <a:xfrm rot="5400000">
            <a:off x="6794459" y="1595438"/>
            <a:ext cx="244405" cy="326344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סוגר מסולסל ימני 24">
            <a:extLst>
              <a:ext uri="{FF2B5EF4-FFF2-40B4-BE49-F238E27FC236}">
                <a16:creationId xmlns:a16="http://schemas.microsoft.com/office/drawing/2014/main" id="{22AED59C-115F-485E-8CE0-4EF87F424383}"/>
              </a:ext>
            </a:extLst>
          </p:cNvPr>
          <p:cNvSpPr/>
          <p:nvPr/>
        </p:nvSpPr>
        <p:spPr>
          <a:xfrm rot="5400000">
            <a:off x="6794459" y="2736292"/>
            <a:ext cx="244405" cy="3263441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3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3075963" y="360619"/>
            <a:ext cx="6040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DOM Inconsistency – Team Events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0BD98A5-946D-41F9-978D-BDABE74AF4EC}"/>
              </a:ext>
            </a:extLst>
          </p:cNvPr>
          <p:cNvSpPr txBox="1"/>
          <p:nvPr/>
        </p:nvSpPr>
        <p:spPr>
          <a:xfrm>
            <a:off x="536896" y="3126558"/>
            <a:ext cx="29025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addition, there are cases which there 3 or more elements under the same HTML element!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7487CBA-7D15-4C59-B0AC-97FBCC6EA046}"/>
              </a:ext>
            </a:extLst>
          </p:cNvPr>
          <p:cNvSpPr txBox="1"/>
          <p:nvPr/>
        </p:nvSpPr>
        <p:spPr>
          <a:xfrm>
            <a:off x="356533" y="4360767"/>
            <a:ext cx="406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erlin Sans FB Demi" panose="020E0802020502020306" pitchFamily="34" charset="0"/>
              </a:rPr>
              <a:t>In those cases, an expand button is added.</a:t>
            </a:r>
          </a:p>
        </p:txBody>
      </p:sp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29C618EC-80F2-442F-970A-47C3CABC92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10368794" y="806895"/>
            <a:ext cx="720055" cy="988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BA42B80E-B731-4CE4-A43C-37B63C154402}"/>
              </a:ext>
            </a:extLst>
          </p:cNvPr>
          <p:cNvSpPr txBox="1"/>
          <p:nvPr/>
        </p:nvSpPr>
        <p:spPr>
          <a:xfrm>
            <a:off x="10248552" y="437563"/>
            <a:ext cx="1680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teams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7A7E6143-B7C2-40BB-A463-A6C61CCBF2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7"/>
          <a:stretch/>
        </p:blipFill>
        <p:spPr>
          <a:xfrm>
            <a:off x="4416804" y="1564012"/>
            <a:ext cx="5831747" cy="4337697"/>
          </a:xfrm>
          <a:prstGeom prst="rect">
            <a:avLst/>
          </a:prstGeom>
        </p:spPr>
      </p:pic>
      <p:sp>
        <p:nvSpPr>
          <p:cNvPr id="14" name="מעגל: חלול 13">
            <a:extLst>
              <a:ext uri="{FF2B5EF4-FFF2-40B4-BE49-F238E27FC236}">
                <a16:creationId xmlns:a16="http://schemas.microsoft.com/office/drawing/2014/main" id="{29907179-286F-42EA-8F82-05A83482C62A}"/>
              </a:ext>
            </a:extLst>
          </p:cNvPr>
          <p:cNvSpPr/>
          <p:nvPr/>
        </p:nvSpPr>
        <p:spPr>
          <a:xfrm>
            <a:off x="10016455" y="2546573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מעגל: חלול 16">
            <a:extLst>
              <a:ext uri="{FF2B5EF4-FFF2-40B4-BE49-F238E27FC236}">
                <a16:creationId xmlns:a16="http://schemas.microsoft.com/office/drawing/2014/main" id="{D30E0BDC-06E1-4DC9-9A25-73DD0D4A2414}"/>
              </a:ext>
            </a:extLst>
          </p:cNvPr>
          <p:cNvSpPr/>
          <p:nvPr/>
        </p:nvSpPr>
        <p:spPr>
          <a:xfrm>
            <a:off x="10029037" y="4959237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מעגל: חלול 17">
            <a:extLst>
              <a:ext uri="{FF2B5EF4-FFF2-40B4-BE49-F238E27FC236}">
                <a16:creationId xmlns:a16="http://schemas.microsoft.com/office/drawing/2014/main" id="{F01E37F4-31C6-470D-BF47-FAFFAB626B28}"/>
              </a:ext>
            </a:extLst>
          </p:cNvPr>
          <p:cNvSpPr/>
          <p:nvPr/>
        </p:nvSpPr>
        <p:spPr>
          <a:xfrm>
            <a:off x="10029036" y="5277416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מעגל: חלול 18">
            <a:extLst>
              <a:ext uri="{FF2B5EF4-FFF2-40B4-BE49-F238E27FC236}">
                <a16:creationId xmlns:a16="http://schemas.microsoft.com/office/drawing/2014/main" id="{946A0CC9-ECD1-4D77-911C-E7AE42EC28F8}"/>
              </a:ext>
            </a:extLst>
          </p:cNvPr>
          <p:cNvSpPr/>
          <p:nvPr/>
        </p:nvSpPr>
        <p:spPr>
          <a:xfrm>
            <a:off x="10029037" y="5611007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3" name="מעגל: חלול 22">
            <a:extLst>
              <a:ext uri="{FF2B5EF4-FFF2-40B4-BE49-F238E27FC236}">
                <a16:creationId xmlns:a16="http://schemas.microsoft.com/office/drawing/2014/main" id="{81D45572-CB67-4436-BF4A-985298A03952}"/>
              </a:ext>
            </a:extLst>
          </p:cNvPr>
          <p:cNvSpPr/>
          <p:nvPr/>
        </p:nvSpPr>
        <p:spPr>
          <a:xfrm>
            <a:off x="10026242" y="4284494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5" name="מעגל: חלול 24">
            <a:extLst>
              <a:ext uri="{FF2B5EF4-FFF2-40B4-BE49-F238E27FC236}">
                <a16:creationId xmlns:a16="http://schemas.microsoft.com/office/drawing/2014/main" id="{C8AA620C-8F32-476B-8406-F55B60C5B1D9}"/>
              </a:ext>
            </a:extLst>
          </p:cNvPr>
          <p:cNvSpPr/>
          <p:nvPr/>
        </p:nvSpPr>
        <p:spPr>
          <a:xfrm>
            <a:off x="10027640" y="4621452"/>
            <a:ext cx="226503" cy="200023"/>
          </a:xfrm>
          <a:prstGeom prst="donut">
            <a:avLst>
              <a:gd name="adj" fmla="val 13839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6" name="סוגר מסולסל ימני 25">
            <a:extLst>
              <a:ext uri="{FF2B5EF4-FFF2-40B4-BE49-F238E27FC236}">
                <a16:creationId xmlns:a16="http://schemas.microsoft.com/office/drawing/2014/main" id="{CAD7AD9E-E394-49D0-A4AF-8C681EE353F6}"/>
              </a:ext>
            </a:extLst>
          </p:cNvPr>
          <p:cNvSpPr/>
          <p:nvPr/>
        </p:nvSpPr>
        <p:spPr>
          <a:xfrm>
            <a:off x="8892330" y="2910980"/>
            <a:ext cx="453006" cy="104023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7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19216"/>
            <a:ext cx="12192000" cy="77577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erlin Sans FB Demi" panose="020E0802020502020306" pitchFamily="34" charset="0"/>
              </a:rPr>
              <a:t>Flow of the Project Process</a:t>
            </a:r>
          </a:p>
        </p:txBody>
      </p:sp>
      <p:sp>
        <p:nvSpPr>
          <p:cNvPr id="258" name="Chevron 3">
            <a:extLst>
              <a:ext uri="{FF2B5EF4-FFF2-40B4-BE49-F238E27FC236}">
                <a16:creationId xmlns:a16="http://schemas.microsoft.com/office/drawing/2014/main" id="{6B42AE2F-A5E9-45A4-A518-CC94CC41BBFA}"/>
              </a:ext>
            </a:extLst>
          </p:cNvPr>
          <p:cNvSpPr/>
          <p:nvPr/>
        </p:nvSpPr>
        <p:spPr>
          <a:xfrm>
            <a:off x="483376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9" name="Chevron 4">
            <a:extLst>
              <a:ext uri="{FF2B5EF4-FFF2-40B4-BE49-F238E27FC236}">
                <a16:creationId xmlns:a16="http://schemas.microsoft.com/office/drawing/2014/main" id="{9BE5BA8D-2AE0-48A8-90A3-F237A35BBA34}"/>
              </a:ext>
            </a:extLst>
          </p:cNvPr>
          <p:cNvSpPr/>
          <p:nvPr/>
        </p:nvSpPr>
        <p:spPr>
          <a:xfrm>
            <a:off x="1275464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0" name="Chevron 5">
            <a:extLst>
              <a:ext uri="{FF2B5EF4-FFF2-40B4-BE49-F238E27FC236}">
                <a16:creationId xmlns:a16="http://schemas.microsoft.com/office/drawing/2014/main" id="{915337B4-6737-4331-AD45-C21ED6E599AC}"/>
              </a:ext>
            </a:extLst>
          </p:cNvPr>
          <p:cNvSpPr/>
          <p:nvPr/>
        </p:nvSpPr>
        <p:spPr>
          <a:xfrm>
            <a:off x="2067552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1" name="Chevron 7">
            <a:extLst>
              <a:ext uri="{FF2B5EF4-FFF2-40B4-BE49-F238E27FC236}">
                <a16:creationId xmlns:a16="http://schemas.microsoft.com/office/drawing/2014/main" id="{5977AD8F-4165-4B70-A5E6-9D654E5A2CBE}"/>
              </a:ext>
            </a:extLst>
          </p:cNvPr>
          <p:cNvSpPr/>
          <p:nvPr/>
        </p:nvSpPr>
        <p:spPr>
          <a:xfrm>
            <a:off x="5035452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2" name="Chevron 8">
            <a:extLst>
              <a:ext uri="{FF2B5EF4-FFF2-40B4-BE49-F238E27FC236}">
                <a16:creationId xmlns:a16="http://schemas.microsoft.com/office/drawing/2014/main" id="{FFB38FF5-DA6D-45A4-A8D3-0B65E953FC2C}"/>
              </a:ext>
            </a:extLst>
          </p:cNvPr>
          <p:cNvSpPr/>
          <p:nvPr/>
        </p:nvSpPr>
        <p:spPr>
          <a:xfrm>
            <a:off x="5827540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3" name="Chevron 9">
            <a:extLst>
              <a:ext uri="{FF2B5EF4-FFF2-40B4-BE49-F238E27FC236}">
                <a16:creationId xmlns:a16="http://schemas.microsoft.com/office/drawing/2014/main" id="{4B237BAE-238A-4056-92FA-7C9AF66DF7A3}"/>
              </a:ext>
            </a:extLst>
          </p:cNvPr>
          <p:cNvSpPr/>
          <p:nvPr/>
        </p:nvSpPr>
        <p:spPr>
          <a:xfrm>
            <a:off x="6619628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4" name="Chevron 10">
            <a:extLst>
              <a:ext uri="{FF2B5EF4-FFF2-40B4-BE49-F238E27FC236}">
                <a16:creationId xmlns:a16="http://schemas.microsoft.com/office/drawing/2014/main" id="{EDEC40C1-62C8-4BF1-BF44-BE02E6627FDC}"/>
              </a:ext>
            </a:extLst>
          </p:cNvPr>
          <p:cNvSpPr/>
          <p:nvPr/>
        </p:nvSpPr>
        <p:spPr>
          <a:xfrm>
            <a:off x="7411716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5" name="Chevron 11">
            <a:extLst>
              <a:ext uri="{FF2B5EF4-FFF2-40B4-BE49-F238E27FC236}">
                <a16:creationId xmlns:a16="http://schemas.microsoft.com/office/drawing/2014/main" id="{1BDD3C63-57CF-4B30-ACFE-AD9FDE4615F0}"/>
              </a:ext>
            </a:extLst>
          </p:cNvPr>
          <p:cNvSpPr/>
          <p:nvPr/>
        </p:nvSpPr>
        <p:spPr>
          <a:xfrm>
            <a:off x="8203804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6" name="Chevron 12">
            <a:extLst>
              <a:ext uri="{FF2B5EF4-FFF2-40B4-BE49-F238E27FC236}">
                <a16:creationId xmlns:a16="http://schemas.microsoft.com/office/drawing/2014/main" id="{873058EB-0211-4ACC-8207-0BEFEFED937D}"/>
              </a:ext>
            </a:extLst>
          </p:cNvPr>
          <p:cNvSpPr/>
          <p:nvPr/>
        </p:nvSpPr>
        <p:spPr>
          <a:xfrm>
            <a:off x="8995892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7" name="Chevron 44">
            <a:extLst>
              <a:ext uri="{FF2B5EF4-FFF2-40B4-BE49-F238E27FC236}">
                <a16:creationId xmlns:a16="http://schemas.microsoft.com/office/drawing/2014/main" id="{24CD3A0E-8B20-4C57-A77B-3194D33B5372}"/>
              </a:ext>
            </a:extLst>
          </p:cNvPr>
          <p:cNvSpPr/>
          <p:nvPr/>
        </p:nvSpPr>
        <p:spPr>
          <a:xfrm>
            <a:off x="0" y="3007151"/>
            <a:ext cx="819200" cy="1800200"/>
          </a:xfrm>
          <a:custGeom>
            <a:avLst/>
            <a:gdLst/>
            <a:ahLst/>
            <a:cxnLst/>
            <a:rect l="l" t="t" r="r" b="b"/>
            <a:pathLst>
              <a:path w="819200" h="1800200">
                <a:moveTo>
                  <a:pt x="0" y="0"/>
                </a:moveTo>
                <a:lnTo>
                  <a:pt x="136829" y="0"/>
                </a:lnTo>
                <a:lnTo>
                  <a:pt x="819200" y="900100"/>
                </a:lnTo>
                <a:lnTo>
                  <a:pt x="136829" y="1800200"/>
                </a:lnTo>
                <a:lnTo>
                  <a:pt x="0" y="1800200"/>
                </a:lnTo>
                <a:lnTo>
                  <a:pt x="0" y="1361042"/>
                </a:lnTo>
                <a:lnTo>
                  <a:pt x="349443" y="900100"/>
                </a:lnTo>
                <a:lnTo>
                  <a:pt x="0" y="4391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8" name="Chevron 45">
            <a:extLst>
              <a:ext uri="{FF2B5EF4-FFF2-40B4-BE49-F238E27FC236}">
                <a16:creationId xmlns:a16="http://schemas.microsoft.com/office/drawing/2014/main" id="{C2A5149B-FC1A-412C-A150-A6BA033D6AC0}"/>
              </a:ext>
            </a:extLst>
          </p:cNvPr>
          <p:cNvSpPr/>
          <p:nvPr/>
        </p:nvSpPr>
        <p:spPr>
          <a:xfrm>
            <a:off x="11253744" y="3007151"/>
            <a:ext cx="938256" cy="1800200"/>
          </a:xfrm>
          <a:custGeom>
            <a:avLst/>
            <a:gdLst/>
            <a:ahLst/>
            <a:cxnLst/>
            <a:rect l="l" t="t" r="r" b="b"/>
            <a:pathLst>
              <a:path w="938256" h="1800200">
                <a:moveTo>
                  <a:pt x="0" y="0"/>
                </a:moveTo>
                <a:lnTo>
                  <a:pt x="469757" y="0"/>
                </a:lnTo>
                <a:lnTo>
                  <a:pt x="938256" y="617986"/>
                </a:lnTo>
                <a:lnTo>
                  <a:pt x="938256" y="1182214"/>
                </a:lnTo>
                <a:lnTo>
                  <a:pt x="469757" y="1800200"/>
                </a:lnTo>
                <a:lnTo>
                  <a:pt x="0" y="1800200"/>
                </a:lnTo>
                <a:lnTo>
                  <a:pt x="682371" y="9001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69" name="Chevron 45">
            <a:extLst>
              <a:ext uri="{FF2B5EF4-FFF2-40B4-BE49-F238E27FC236}">
                <a16:creationId xmlns:a16="http://schemas.microsoft.com/office/drawing/2014/main" id="{6762B408-EE97-4964-8DFC-85A8C9A37904}"/>
              </a:ext>
            </a:extLst>
          </p:cNvPr>
          <p:cNvSpPr/>
          <p:nvPr/>
        </p:nvSpPr>
        <p:spPr>
          <a:xfrm>
            <a:off x="11940480" y="3007151"/>
            <a:ext cx="251520" cy="1800200"/>
          </a:xfrm>
          <a:custGeom>
            <a:avLst/>
            <a:gdLst/>
            <a:ahLst/>
            <a:cxnLst/>
            <a:rect l="l" t="t" r="r" b="b"/>
            <a:pathLst>
              <a:path w="251520" h="1800200">
                <a:moveTo>
                  <a:pt x="251520" y="1468426"/>
                </a:moveTo>
                <a:lnTo>
                  <a:pt x="251520" y="1800200"/>
                </a:lnTo>
                <a:lnTo>
                  <a:pt x="0" y="1800200"/>
                </a:lnTo>
                <a:close/>
                <a:moveTo>
                  <a:pt x="0" y="0"/>
                </a:moveTo>
                <a:lnTo>
                  <a:pt x="251520" y="0"/>
                </a:lnTo>
                <a:lnTo>
                  <a:pt x="251520" y="3317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0" name="Chevron 44">
            <a:extLst>
              <a:ext uri="{FF2B5EF4-FFF2-40B4-BE49-F238E27FC236}">
                <a16:creationId xmlns:a16="http://schemas.microsoft.com/office/drawing/2014/main" id="{E976290F-1070-47DB-A854-D9948C1A90F3}"/>
              </a:ext>
            </a:extLst>
          </p:cNvPr>
          <p:cNvSpPr/>
          <p:nvPr/>
        </p:nvSpPr>
        <p:spPr>
          <a:xfrm>
            <a:off x="0" y="3622296"/>
            <a:ext cx="175098" cy="461935"/>
          </a:xfrm>
          <a:custGeom>
            <a:avLst/>
            <a:gdLst/>
            <a:ahLst/>
            <a:cxnLst/>
            <a:rect l="l" t="t" r="r" b="b"/>
            <a:pathLst>
              <a:path w="134169" h="353958">
                <a:moveTo>
                  <a:pt x="0" y="0"/>
                </a:moveTo>
                <a:lnTo>
                  <a:pt x="134169" y="176979"/>
                </a:lnTo>
                <a:lnTo>
                  <a:pt x="0" y="3539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1" name="Chevron 6">
            <a:extLst>
              <a:ext uri="{FF2B5EF4-FFF2-40B4-BE49-F238E27FC236}">
                <a16:creationId xmlns:a16="http://schemas.microsoft.com/office/drawing/2014/main" id="{2F4B5785-EF7A-47C4-B83A-21AE509D3220}"/>
              </a:ext>
            </a:extLst>
          </p:cNvPr>
          <p:cNvSpPr/>
          <p:nvPr/>
        </p:nvSpPr>
        <p:spPr>
          <a:xfrm>
            <a:off x="2836246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2" name="Chevron 7">
            <a:extLst>
              <a:ext uri="{FF2B5EF4-FFF2-40B4-BE49-F238E27FC236}">
                <a16:creationId xmlns:a16="http://schemas.microsoft.com/office/drawing/2014/main" id="{51088420-0652-4C7E-9AD3-B0CCE551812A}"/>
              </a:ext>
            </a:extLst>
          </p:cNvPr>
          <p:cNvSpPr/>
          <p:nvPr/>
        </p:nvSpPr>
        <p:spPr>
          <a:xfrm>
            <a:off x="3628334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3" name="Chevron 8">
            <a:extLst>
              <a:ext uri="{FF2B5EF4-FFF2-40B4-BE49-F238E27FC236}">
                <a16:creationId xmlns:a16="http://schemas.microsoft.com/office/drawing/2014/main" id="{0CA68000-14E0-4164-A014-654583D7A1F9}"/>
              </a:ext>
            </a:extLst>
          </p:cNvPr>
          <p:cNvSpPr/>
          <p:nvPr/>
        </p:nvSpPr>
        <p:spPr>
          <a:xfrm>
            <a:off x="4395420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4" name="Chevron 11">
            <a:extLst>
              <a:ext uri="{FF2B5EF4-FFF2-40B4-BE49-F238E27FC236}">
                <a16:creationId xmlns:a16="http://schemas.microsoft.com/office/drawing/2014/main" id="{B2A522FA-AB07-4370-9D23-2CEBB97F2C84}"/>
              </a:ext>
            </a:extLst>
          </p:cNvPr>
          <p:cNvSpPr/>
          <p:nvPr/>
        </p:nvSpPr>
        <p:spPr>
          <a:xfrm>
            <a:off x="9728774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5" name="Chevron 12">
            <a:extLst>
              <a:ext uri="{FF2B5EF4-FFF2-40B4-BE49-F238E27FC236}">
                <a16:creationId xmlns:a16="http://schemas.microsoft.com/office/drawing/2014/main" id="{0B9C3F74-DF27-4A6B-819B-F59703D85C49}"/>
              </a:ext>
            </a:extLst>
          </p:cNvPr>
          <p:cNvSpPr/>
          <p:nvPr/>
        </p:nvSpPr>
        <p:spPr>
          <a:xfrm>
            <a:off x="10520862" y="3007151"/>
            <a:ext cx="1152128" cy="1800200"/>
          </a:xfrm>
          <a:prstGeom prst="chevron">
            <a:avLst>
              <a:gd name="adj" fmla="val 5922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4BD5A907-62F6-46E6-9D21-B64CE6EC2E19}"/>
              </a:ext>
            </a:extLst>
          </p:cNvPr>
          <p:cNvGrpSpPr/>
          <p:nvPr/>
        </p:nvGrpSpPr>
        <p:grpSpPr>
          <a:xfrm flipV="1">
            <a:off x="9160689" y="2381659"/>
            <a:ext cx="3020470" cy="3020470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glow" dir="t"/>
          </a:scene3d>
        </p:grpSpPr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7BF4DAA4-7140-45D1-9CF7-A03740DA79F0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4"/>
              </a:solidFill>
            </a:ln>
            <a:sp3d extrusionH="171450" contourW="12700" prstMaterial="plastic">
              <a:extrusionClr>
                <a:schemeClr val="accent4">
                  <a:lumMod val="50000"/>
                </a:schemeClr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41293E43-55ED-480C-B177-B05F422906C5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4"/>
              </a:solidFill>
            </a:ln>
            <a:sp3d extrusionH="171450" contourW="12700">
              <a:extrusionClr>
                <a:schemeClr val="bg1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BE2C5C63-6F58-4559-8F1F-C0D17324D608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accent4"/>
              </a:solidFill>
            </a:ln>
            <a:sp3d extrusionH="171450" contourW="12700">
              <a:extrusionClr>
                <a:schemeClr val="bg1"/>
              </a:extrusionClr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7E3C303-446A-4673-BC2A-C89A3BD7A631}"/>
              </a:ext>
            </a:extLst>
          </p:cNvPr>
          <p:cNvGrpSpPr/>
          <p:nvPr/>
        </p:nvGrpSpPr>
        <p:grpSpPr>
          <a:xfrm>
            <a:off x="530382" y="3527998"/>
            <a:ext cx="10169680" cy="785394"/>
            <a:chOff x="530382" y="3527998"/>
            <a:chExt cx="10169680" cy="785394"/>
          </a:xfrm>
        </p:grpSpPr>
        <p:sp>
          <p:nvSpPr>
            <p:cNvPr id="281" name="Parallelogram 280">
              <a:extLst>
                <a:ext uri="{FF2B5EF4-FFF2-40B4-BE49-F238E27FC236}">
                  <a16:creationId xmlns:a16="http://schemas.microsoft.com/office/drawing/2014/main" id="{4C9056E7-F99C-4D54-9A3D-1EF8A95BE449}"/>
                </a:ext>
              </a:extLst>
            </p:cNvPr>
            <p:cNvSpPr/>
            <p:nvPr/>
          </p:nvSpPr>
          <p:spPr>
            <a:xfrm rot="21494940">
              <a:off x="530382" y="3919841"/>
              <a:ext cx="974510" cy="192665"/>
            </a:xfrm>
            <a:prstGeom prst="parallelogram">
              <a:avLst>
                <a:gd name="adj" fmla="val 192227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2" name="Parallelogram 281">
              <a:extLst>
                <a:ext uri="{FF2B5EF4-FFF2-40B4-BE49-F238E27FC236}">
                  <a16:creationId xmlns:a16="http://schemas.microsoft.com/office/drawing/2014/main" id="{72A4F35C-DDEB-4C1A-AB1E-829FD0213CCE}"/>
                </a:ext>
              </a:extLst>
            </p:cNvPr>
            <p:cNvSpPr/>
            <p:nvPr/>
          </p:nvSpPr>
          <p:spPr>
            <a:xfrm rot="21480000" flipH="1">
              <a:off x="689802" y="3527998"/>
              <a:ext cx="723856" cy="359650"/>
            </a:xfrm>
            <a:prstGeom prst="parallelogram">
              <a:avLst>
                <a:gd name="adj" fmla="val 62269"/>
              </a:avLst>
            </a:pr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3" name="Parallelogram 282">
              <a:extLst>
                <a:ext uri="{FF2B5EF4-FFF2-40B4-BE49-F238E27FC236}">
                  <a16:creationId xmlns:a16="http://schemas.microsoft.com/office/drawing/2014/main" id="{D2C29429-199A-4B74-B9CB-5056C5890060}"/>
                </a:ext>
              </a:extLst>
            </p:cNvPr>
            <p:cNvSpPr/>
            <p:nvPr/>
          </p:nvSpPr>
          <p:spPr>
            <a:xfrm rot="120000">
              <a:off x="689802" y="3953742"/>
              <a:ext cx="723856" cy="359650"/>
            </a:xfrm>
            <a:prstGeom prst="parallelogram">
              <a:avLst>
                <a:gd name="adj" fmla="val 6226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4" name="Trapezoid 33">
              <a:extLst>
                <a:ext uri="{FF2B5EF4-FFF2-40B4-BE49-F238E27FC236}">
                  <a16:creationId xmlns:a16="http://schemas.microsoft.com/office/drawing/2014/main" id="{0D60CB62-FA5F-417F-BD83-B544110900EC}"/>
                </a:ext>
              </a:extLst>
            </p:cNvPr>
            <p:cNvSpPr/>
            <p:nvPr/>
          </p:nvSpPr>
          <p:spPr>
            <a:xfrm rot="16200000" flipH="1">
              <a:off x="5423060" y="-652908"/>
              <a:ext cx="120526" cy="914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E571AAC-78D7-423E-A57F-D336AD836088}"/>
                </a:ext>
              </a:extLst>
            </p:cNvPr>
            <p:cNvSpPr/>
            <p:nvPr/>
          </p:nvSpPr>
          <p:spPr>
            <a:xfrm rot="16200000" flipH="1">
              <a:off x="10227420" y="3520562"/>
              <a:ext cx="148218" cy="797066"/>
            </a:xfrm>
            <a:custGeom>
              <a:avLst/>
              <a:gdLst>
                <a:gd name="connsiteX0" fmla="*/ 0 w 148218"/>
                <a:gd name="connsiteY0" fmla="*/ 393700 h 797066"/>
                <a:gd name="connsiteX1" fmla="*/ 5966 w 148218"/>
                <a:gd name="connsiteY1" fmla="*/ 393700 h 797066"/>
                <a:gd name="connsiteX2" fmla="*/ 15395 w 148218"/>
                <a:gd name="connsiteY2" fmla="*/ 423553 h 797066"/>
                <a:gd name="connsiteX3" fmla="*/ 42763 w 148218"/>
                <a:gd name="connsiteY3" fmla="*/ 446014 h 797066"/>
                <a:gd name="connsiteX4" fmla="*/ 63272 w 148218"/>
                <a:gd name="connsiteY4" fmla="*/ 446036 h 797066"/>
                <a:gd name="connsiteX5" fmla="*/ 63272 w 148218"/>
                <a:gd name="connsiteY5" fmla="*/ 797066 h 797066"/>
                <a:gd name="connsiteX6" fmla="*/ 84954 w 148218"/>
                <a:gd name="connsiteY6" fmla="*/ 797066 h 797066"/>
                <a:gd name="connsiteX7" fmla="*/ 84954 w 148218"/>
                <a:gd name="connsiteY7" fmla="*/ 446059 h 797066"/>
                <a:gd name="connsiteX8" fmla="*/ 105305 w 148218"/>
                <a:gd name="connsiteY8" fmla="*/ 446080 h 797066"/>
                <a:gd name="connsiteX9" fmla="*/ 132726 w 148218"/>
                <a:gd name="connsiteY9" fmla="*/ 423691 h 797066"/>
                <a:gd name="connsiteX10" fmla="*/ 142301 w 148218"/>
                <a:gd name="connsiteY10" fmla="*/ 393700 h 797066"/>
                <a:gd name="connsiteX11" fmla="*/ 148218 w 148218"/>
                <a:gd name="connsiteY11" fmla="*/ 393700 h 797066"/>
                <a:gd name="connsiteX12" fmla="*/ 134372 w 148218"/>
                <a:gd name="connsiteY12" fmla="*/ 0 h 797066"/>
                <a:gd name="connsiteX13" fmla="*/ 13846 w 148218"/>
                <a:gd name="connsiteY13" fmla="*/ 0 h 79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8218" h="797066">
                  <a:moveTo>
                    <a:pt x="0" y="393700"/>
                  </a:moveTo>
                  <a:lnTo>
                    <a:pt x="5966" y="393700"/>
                  </a:lnTo>
                  <a:lnTo>
                    <a:pt x="15395" y="423553"/>
                  </a:lnTo>
                  <a:cubicBezTo>
                    <a:pt x="21878" y="432955"/>
                    <a:pt x="31249" y="440802"/>
                    <a:pt x="42763" y="446014"/>
                  </a:cubicBezTo>
                  <a:lnTo>
                    <a:pt x="63272" y="446036"/>
                  </a:lnTo>
                  <a:lnTo>
                    <a:pt x="63272" y="797066"/>
                  </a:lnTo>
                  <a:lnTo>
                    <a:pt x="84954" y="797066"/>
                  </a:lnTo>
                  <a:lnTo>
                    <a:pt x="84954" y="446059"/>
                  </a:lnTo>
                  <a:lnTo>
                    <a:pt x="105305" y="446080"/>
                  </a:lnTo>
                  <a:cubicBezTo>
                    <a:pt x="116828" y="440896"/>
                    <a:pt x="126218" y="433073"/>
                    <a:pt x="132726" y="423691"/>
                  </a:cubicBezTo>
                  <a:lnTo>
                    <a:pt x="142301" y="393700"/>
                  </a:lnTo>
                  <a:lnTo>
                    <a:pt x="148218" y="393700"/>
                  </a:lnTo>
                  <a:lnTo>
                    <a:pt x="134372" y="0"/>
                  </a:lnTo>
                  <a:lnTo>
                    <a:pt x="1384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86" name="Parallelogram 285">
              <a:extLst>
                <a:ext uri="{FF2B5EF4-FFF2-40B4-BE49-F238E27FC236}">
                  <a16:creationId xmlns:a16="http://schemas.microsoft.com/office/drawing/2014/main" id="{0F11AAEB-23C2-48E5-9E1B-133FBD89108F}"/>
                </a:ext>
              </a:extLst>
            </p:cNvPr>
            <p:cNvSpPr/>
            <p:nvPr/>
          </p:nvSpPr>
          <p:spPr>
            <a:xfrm flipH="1">
              <a:off x="566133" y="3761742"/>
              <a:ext cx="850658" cy="161494"/>
            </a:xfrm>
            <a:prstGeom prst="parallelogram">
              <a:avLst>
                <a:gd name="adj" fmla="val 205867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93FEF62A-2417-4B05-8A7A-F5906024E557}"/>
              </a:ext>
            </a:extLst>
          </p:cNvPr>
          <p:cNvGrpSpPr/>
          <p:nvPr/>
        </p:nvGrpSpPr>
        <p:grpSpPr>
          <a:xfrm>
            <a:off x="2101506" y="3453744"/>
            <a:ext cx="6866491" cy="892852"/>
            <a:chOff x="1270369" y="3277251"/>
            <a:chExt cx="9690046" cy="1260000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D56616E-136D-4D1A-BE26-D54D00DB5FCE}"/>
                </a:ext>
              </a:extLst>
            </p:cNvPr>
            <p:cNvSpPr/>
            <p:nvPr/>
          </p:nvSpPr>
          <p:spPr>
            <a:xfrm>
              <a:off x="1270369" y="3277251"/>
              <a:ext cx="1260000" cy="1260000"/>
            </a:xfrm>
            <a:prstGeom prst="ellipse">
              <a:avLst/>
            </a:prstGeom>
            <a:solidFill>
              <a:schemeClr val="accent6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5B0706E2-D37F-4EA7-B3A9-8035D6397E88}"/>
                </a:ext>
              </a:extLst>
            </p:cNvPr>
            <p:cNvSpPr/>
            <p:nvPr/>
          </p:nvSpPr>
          <p:spPr>
            <a:xfrm>
              <a:off x="5485392" y="3277251"/>
              <a:ext cx="1260000" cy="1260000"/>
            </a:xfrm>
            <a:prstGeom prst="ellipse">
              <a:avLst/>
            </a:prstGeom>
            <a:solidFill>
              <a:schemeClr val="accent2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13BDF9A-63E3-401A-BDFA-F589D7D5CE6F}"/>
                </a:ext>
              </a:extLst>
            </p:cNvPr>
            <p:cNvSpPr/>
            <p:nvPr/>
          </p:nvSpPr>
          <p:spPr>
            <a:xfrm>
              <a:off x="3377880" y="3277251"/>
              <a:ext cx="1260000" cy="1260000"/>
            </a:xfrm>
            <a:prstGeom prst="ellipse">
              <a:avLst/>
            </a:prstGeom>
            <a:solidFill>
              <a:schemeClr val="accent1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1601DE68-4308-4BBD-AD15-6F16CC88256F}"/>
                </a:ext>
              </a:extLst>
            </p:cNvPr>
            <p:cNvSpPr/>
            <p:nvPr/>
          </p:nvSpPr>
          <p:spPr>
            <a:xfrm>
              <a:off x="7592904" y="3277251"/>
              <a:ext cx="1260000" cy="1260000"/>
            </a:xfrm>
            <a:prstGeom prst="ellipse">
              <a:avLst/>
            </a:prstGeom>
            <a:solidFill>
              <a:schemeClr val="accent3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23304C2-2CEC-415B-8549-53AE0DF6C008}"/>
                </a:ext>
              </a:extLst>
            </p:cNvPr>
            <p:cNvSpPr/>
            <p:nvPr/>
          </p:nvSpPr>
          <p:spPr>
            <a:xfrm>
              <a:off x="9700415" y="3277251"/>
              <a:ext cx="1260000" cy="1260000"/>
            </a:xfrm>
            <a:prstGeom prst="ellipse">
              <a:avLst/>
            </a:pr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3" name="Oval 21">
              <a:extLst>
                <a:ext uri="{FF2B5EF4-FFF2-40B4-BE49-F238E27FC236}">
                  <a16:creationId xmlns:a16="http://schemas.microsoft.com/office/drawing/2014/main" id="{5A4A89DD-959B-45EE-B583-9E970EC49028}"/>
                </a:ext>
              </a:extLst>
            </p:cNvPr>
            <p:cNvSpPr/>
            <p:nvPr/>
          </p:nvSpPr>
          <p:spPr>
            <a:xfrm rot="20700000">
              <a:off x="1595072" y="3636141"/>
              <a:ext cx="571682" cy="501039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4" name="Isosceles Triangle 41">
              <a:extLst>
                <a:ext uri="{FF2B5EF4-FFF2-40B4-BE49-F238E27FC236}">
                  <a16:creationId xmlns:a16="http://schemas.microsoft.com/office/drawing/2014/main" id="{BF22CDA2-6EFF-4634-980D-328F6B8F514D}"/>
                </a:ext>
              </a:extLst>
            </p:cNvPr>
            <p:cNvSpPr/>
            <p:nvPr/>
          </p:nvSpPr>
          <p:spPr>
            <a:xfrm>
              <a:off x="3793967" y="3580270"/>
              <a:ext cx="456772" cy="656123"/>
            </a:xfrm>
            <a:custGeom>
              <a:avLst/>
              <a:gdLst>
                <a:gd name="connsiteX0" fmla="*/ 1367278 w 2736000"/>
                <a:gd name="connsiteY0" fmla="*/ 2273826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67278 w 2736000"/>
                <a:gd name="connsiteY5" fmla="*/ 2273826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273826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67278 w 2736000"/>
                <a:gd name="connsiteY5" fmla="*/ 2273826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35821 w 2736000"/>
                <a:gd name="connsiteY1" fmla="*/ 2564417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54231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98105 w 2736000"/>
                <a:gd name="connsiteY4" fmla="*/ 2565503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54231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54231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45026 w 2736000"/>
                <a:gd name="connsiteY1" fmla="*/ 2558281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45026 w 2736000"/>
                <a:gd name="connsiteY1" fmla="*/ 2558281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66505 w 2736000"/>
                <a:gd name="connsiteY1" fmla="*/ 257362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66505 w 2736000"/>
                <a:gd name="connsiteY1" fmla="*/ 257362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97963 w 2736000"/>
                <a:gd name="connsiteY0" fmla="*/ 2421112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97963 w 2736000"/>
                <a:gd name="connsiteY5" fmla="*/ 2421112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78778 w 2736000"/>
                <a:gd name="connsiteY1" fmla="*/ 2576692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63436 w 2736000"/>
                <a:gd name="connsiteY1" fmla="*/ 2564418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54231 w 2736000"/>
                <a:gd name="connsiteY1" fmla="*/ 255214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79552 w 2736000"/>
                <a:gd name="connsiteY0" fmla="*/ 2418044 h 3930092"/>
                <a:gd name="connsiteX1" fmla="*/ 1554231 w 2736000"/>
                <a:gd name="connsiteY1" fmla="*/ 255214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79552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54231 w 2736000"/>
                <a:gd name="connsiteY1" fmla="*/ 255214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54231 w 2736000"/>
                <a:gd name="connsiteY1" fmla="*/ 255214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32752 w 2736000"/>
                <a:gd name="connsiteY1" fmla="*/ 2552144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26615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26615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26615 w 2736000"/>
                <a:gd name="connsiteY1" fmla="*/ 2567486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52576 w 2736000"/>
                <a:gd name="connsiteY1" fmla="*/ 2576139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  <a:gd name="connsiteX0" fmla="*/ 1367278 w 2736000"/>
                <a:gd name="connsiteY0" fmla="*/ 2418044 h 3930092"/>
                <a:gd name="connsiteX1" fmla="*/ 1552576 w 2736000"/>
                <a:gd name="connsiteY1" fmla="*/ 2576139 h 3930092"/>
                <a:gd name="connsiteX2" fmla="*/ 2088000 w 2736000"/>
                <a:gd name="connsiteY2" fmla="*/ 3520946 h 3930092"/>
                <a:gd name="connsiteX3" fmla="*/ 648080 w 2736000"/>
                <a:gd name="connsiteY3" fmla="*/ 3506285 h 3930092"/>
                <a:gd name="connsiteX4" fmla="*/ 1182763 w 2736000"/>
                <a:gd name="connsiteY4" fmla="*/ 2571640 h 3930092"/>
                <a:gd name="connsiteX5" fmla="*/ 1367278 w 2736000"/>
                <a:gd name="connsiteY5" fmla="*/ 2418044 h 3930092"/>
                <a:gd name="connsiteX6" fmla="*/ 648003 w 2736000"/>
                <a:gd name="connsiteY6" fmla="*/ 793859 h 3930092"/>
                <a:gd name="connsiteX7" fmla="*/ 2087849 w 2736000"/>
                <a:gd name="connsiteY7" fmla="*/ 808518 h 3930092"/>
                <a:gd name="connsiteX8" fmla="*/ 1641214 w 2736000"/>
                <a:gd name="connsiteY8" fmla="*/ 1449982 h 3930092"/>
                <a:gd name="connsiteX9" fmla="*/ 1368003 w 2736000"/>
                <a:gd name="connsiteY9" fmla="*/ 1937706 h 3930092"/>
                <a:gd name="connsiteX10" fmla="*/ 1094068 w 2736000"/>
                <a:gd name="connsiteY10" fmla="*/ 1448735 h 3930092"/>
                <a:gd name="connsiteX11" fmla="*/ 648003 w 2736000"/>
                <a:gd name="connsiteY11" fmla="*/ 793859 h 3930092"/>
                <a:gd name="connsiteX12" fmla="*/ 516625 w 2736000"/>
                <a:gd name="connsiteY12" fmla="*/ 299874 h 3930092"/>
                <a:gd name="connsiteX13" fmla="*/ 516625 w 2736000"/>
                <a:gd name="connsiteY13" fmla="*/ 449580 h 3930092"/>
                <a:gd name="connsiteX14" fmla="*/ 1029987 w 2736000"/>
                <a:gd name="connsiteY14" fmla="*/ 1557992 h 3930092"/>
                <a:gd name="connsiteX15" fmla="*/ 1146996 w 2736000"/>
                <a:gd name="connsiteY15" fmla="*/ 2057479 h 3930092"/>
                <a:gd name="connsiteX16" fmla="*/ 1055065 w 2736000"/>
                <a:gd name="connsiteY16" fmla="*/ 2431585 h 3930092"/>
                <a:gd name="connsiteX17" fmla="*/ 539378 w 2736000"/>
                <a:gd name="connsiteY17" fmla="*/ 3468615 h 3930092"/>
                <a:gd name="connsiteX18" fmla="*/ 539378 w 2736000"/>
                <a:gd name="connsiteY18" fmla="*/ 3604591 h 3930092"/>
                <a:gd name="connsiteX19" fmla="*/ 2196077 w 2736000"/>
                <a:gd name="connsiteY19" fmla="*/ 3604591 h 3930092"/>
                <a:gd name="connsiteX20" fmla="*/ 2196077 w 2736000"/>
                <a:gd name="connsiteY20" fmla="*/ 3468615 h 3930092"/>
                <a:gd name="connsiteX21" fmla="*/ 1695313 w 2736000"/>
                <a:gd name="connsiteY21" fmla="*/ 2440912 h 3930092"/>
                <a:gd name="connsiteX22" fmla="*/ 1617547 w 2736000"/>
                <a:gd name="connsiteY22" fmla="*/ 2049252 h 3930092"/>
                <a:gd name="connsiteX23" fmla="*/ 1719395 w 2736000"/>
                <a:gd name="connsiteY23" fmla="*/ 1540961 h 3930092"/>
                <a:gd name="connsiteX24" fmla="*/ 2207952 w 2736000"/>
                <a:gd name="connsiteY24" fmla="*/ 449580 h 3930092"/>
                <a:gd name="connsiteX25" fmla="*/ 2207952 w 2736000"/>
                <a:gd name="connsiteY25" fmla="*/ 299874 h 3930092"/>
                <a:gd name="connsiteX26" fmla="*/ 516625 w 2736000"/>
                <a:gd name="connsiteY26" fmla="*/ 299874 h 3930092"/>
                <a:gd name="connsiteX27" fmla="*/ 144000 w 2736000"/>
                <a:gd name="connsiteY27" fmla="*/ 0 h 3930092"/>
                <a:gd name="connsiteX28" fmla="*/ 2592000 w 2736000"/>
                <a:gd name="connsiteY28" fmla="*/ 0 h 3930092"/>
                <a:gd name="connsiteX29" fmla="*/ 2736000 w 2736000"/>
                <a:gd name="connsiteY29" fmla="*/ 144000 h 3930092"/>
                <a:gd name="connsiteX30" fmla="*/ 2592000 w 2736000"/>
                <a:gd name="connsiteY30" fmla="*/ 288000 h 3930092"/>
                <a:gd name="connsiteX31" fmla="*/ 2396702 w 2736000"/>
                <a:gd name="connsiteY31" fmla="*/ 288000 h 3930092"/>
                <a:gd name="connsiteX32" fmla="*/ 2396702 w 2736000"/>
                <a:gd name="connsiteY32" fmla="*/ 413234 h 3930092"/>
                <a:gd name="connsiteX33" fmla="*/ 1815389 w 2736000"/>
                <a:gd name="connsiteY33" fmla="*/ 1665324 h 3930092"/>
                <a:gd name="connsiteX34" fmla="*/ 1753098 w 2736000"/>
                <a:gd name="connsiteY34" fmla="*/ 1974987 h 3930092"/>
                <a:gd name="connsiteX35" fmla="*/ 1825752 w 2736000"/>
                <a:gd name="connsiteY35" fmla="*/ 2312143 h 3930092"/>
                <a:gd name="connsiteX36" fmla="*/ 2395980 w 2736000"/>
                <a:gd name="connsiteY36" fmla="*/ 3557007 h 3930092"/>
                <a:gd name="connsiteX37" fmla="*/ 2395980 w 2736000"/>
                <a:gd name="connsiteY37" fmla="*/ 3642092 h 3930092"/>
                <a:gd name="connsiteX38" fmla="*/ 2592000 w 2736000"/>
                <a:gd name="connsiteY38" fmla="*/ 3642092 h 3930092"/>
                <a:gd name="connsiteX39" fmla="*/ 2736000 w 2736000"/>
                <a:gd name="connsiteY39" fmla="*/ 3786092 h 3930092"/>
                <a:gd name="connsiteX40" fmla="*/ 2592000 w 2736000"/>
                <a:gd name="connsiteY40" fmla="*/ 3930092 h 3930092"/>
                <a:gd name="connsiteX41" fmla="*/ 144000 w 2736000"/>
                <a:gd name="connsiteY41" fmla="*/ 3930092 h 3930092"/>
                <a:gd name="connsiteX42" fmla="*/ 0 w 2736000"/>
                <a:gd name="connsiteY42" fmla="*/ 3786092 h 3930092"/>
                <a:gd name="connsiteX43" fmla="*/ 144000 w 2736000"/>
                <a:gd name="connsiteY43" fmla="*/ 3642092 h 3930092"/>
                <a:gd name="connsiteX44" fmla="*/ 338578 w 2736000"/>
                <a:gd name="connsiteY44" fmla="*/ 3642092 h 3930092"/>
                <a:gd name="connsiteX45" fmla="*/ 338578 w 2736000"/>
                <a:gd name="connsiteY45" fmla="*/ 3557007 h 3930092"/>
                <a:gd name="connsiteX46" fmla="*/ 951672 w 2736000"/>
                <a:gd name="connsiteY46" fmla="*/ 2284199 h 3930092"/>
                <a:gd name="connsiteX47" fmla="*/ 1012216 w 2736000"/>
                <a:gd name="connsiteY47" fmla="*/ 1995181 h 3930092"/>
                <a:gd name="connsiteX48" fmla="*/ 943195 w 2736000"/>
                <a:gd name="connsiteY48" fmla="*/ 1693402 h 3930092"/>
                <a:gd name="connsiteX49" fmla="*/ 339300 w 2736000"/>
                <a:gd name="connsiteY49" fmla="*/ 413234 h 3930092"/>
                <a:gd name="connsiteX50" fmla="*/ 339300 w 2736000"/>
                <a:gd name="connsiteY50" fmla="*/ 288000 h 3930092"/>
                <a:gd name="connsiteX51" fmla="*/ 144000 w 2736000"/>
                <a:gd name="connsiteY51" fmla="*/ 288000 h 3930092"/>
                <a:gd name="connsiteX52" fmla="*/ 0 w 2736000"/>
                <a:gd name="connsiteY52" fmla="*/ 144000 h 3930092"/>
                <a:gd name="connsiteX53" fmla="*/ 144000 w 2736000"/>
                <a:gd name="connsiteY53" fmla="*/ 0 h 393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736000" h="3930092">
                  <a:moveTo>
                    <a:pt x="1367278" y="2418044"/>
                  </a:moveTo>
                  <a:cubicBezTo>
                    <a:pt x="1475622" y="2496498"/>
                    <a:pt x="1442256" y="2523346"/>
                    <a:pt x="1552576" y="2576139"/>
                  </a:cubicBezTo>
                  <a:cubicBezTo>
                    <a:pt x="1866725" y="2636040"/>
                    <a:pt x="2088000" y="3057033"/>
                    <a:pt x="2088000" y="3520946"/>
                  </a:cubicBezTo>
                  <a:lnTo>
                    <a:pt x="648080" y="3506285"/>
                  </a:lnTo>
                  <a:cubicBezTo>
                    <a:pt x="653073" y="3048089"/>
                    <a:pt x="871005" y="2673776"/>
                    <a:pt x="1182763" y="2571640"/>
                  </a:cubicBezTo>
                  <a:cubicBezTo>
                    <a:pt x="1280064" y="2508169"/>
                    <a:pt x="1254632" y="2499927"/>
                    <a:pt x="1367278" y="2418044"/>
                  </a:cubicBezTo>
                  <a:close/>
                  <a:moveTo>
                    <a:pt x="648003" y="793859"/>
                  </a:moveTo>
                  <a:lnTo>
                    <a:pt x="2087849" y="808518"/>
                  </a:lnTo>
                  <a:cubicBezTo>
                    <a:pt x="2081743" y="1099400"/>
                    <a:pt x="1898532" y="1346081"/>
                    <a:pt x="1641214" y="1449982"/>
                  </a:cubicBezTo>
                  <a:cubicBezTo>
                    <a:pt x="1581100" y="1476031"/>
                    <a:pt x="1454311" y="1749732"/>
                    <a:pt x="1368003" y="1937706"/>
                  </a:cubicBezTo>
                  <a:cubicBezTo>
                    <a:pt x="1290978" y="1744554"/>
                    <a:pt x="1168712" y="1479962"/>
                    <a:pt x="1094068" y="1448735"/>
                  </a:cubicBezTo>
                  <a:cubicBezTo>
                    <a:pt x="831917" y="1343398"/>
                    <a:pt x="648003" y="1089607"/>
                    <a:pt x="648003" y="793859"/>
                  </a:cubicBezTo>
                  <a:close/>
                  <a:moveTo>
                    <a:pt x="516625" y="299874"/>
                  </a:moveTo>
                  <a:lnTo>
                    <a:pt x="516625" y="449580"/>
                  </a:lnTo>
                  <a:cubicBezTo>
                    <a:pt x="516625" y="947043"/>
                    <a:pt x="728081" y="1374116"/>
                    <a:pt x="1029987" y="1557992"/>
                  </a:cubicBezTo>
                  <a:cubicBezTo>
                    <a:pt x="1152140" y="1645374"/>
                    <a:pt x="1146996" y="1879118"/>
                    <a:pt x="1146996" y="2057479"/>
                  </a:cubicBezTo>
                  <a:cubicBezTo>
                    <a:pt x="1146996" y="2199170"/>
                    <a:pt x="1165085" y="2330604"/>
                    <a:pt x="1055065" y="2431585"/>
                  </a:cubicBezTo>
                  <a:cubicBezTo>
                    <a:pt x="746548" y="2590263"/>
                    <a:pt x="539378" y="3004916"/>
                    <a:pt x="539378" y="3468615"/>
                  </a:cubicBezTo>
                  <a:lnTo>
                    <a:pt x="539378" y="3604591"/>
                  </a:lnTo>
                  <a:lnTo>
                    <a:pt x="2196077" y="3604591"/>
                  </a:lnTo>
                  <a:lnTo>
                    <a:pt x="2196077" y="3468615"/>
                  </a:lnTo>
                  <a:cubicBezTo>
                    <a:pt x="2196077" y="3023625"/>
                    <a:pt x="1980552" y="2629673"/>
                    <a:pt x="1695313" y="2440912"/>
                  </a:cubicBezTo>
                  <a:cubicBezTo>
                    <a:pt x="1597256" y="2355530"/>
                    <a:pt x="1621109" y="2199255"/>
                    <a:pt x="1617547" y="2049252"/>
                  </a:cubicBezTo>
                  <a:cubicBezTo>
                    <a:pt x="1614246" y="1910233"/>
                    <a:pt x="1594005" y="1638458"/>
                    <a:pt x="1719395" y="1540961"/>
                  </a:cubicBezTo>
                  <a:cubicBezTo>
                    <a:pt x="2008283" y="1349911"/>
                    <a:pt x="2207952" y="932979"/>
                    <a:pt x="2207952" y="449580"/>
                  </a:cubicBezTo>
                  <a:lnTo>
                    <a:pt x="2207952" y="299874"/>
                  </a:lnTo>
                  <a:lnTo>
                    <a:pt x="516625" y="299874"/>
                  </a:lnTo>
                  <a:close/>
                  <a:moveTo>
                    <a:pt x="144000" y="0"/>
                  </a:moveTo>
                  <a:lnTo>
                    <a:pt x="2592000" y="0"/>
                  </a:lnTo>
                  <a:cubicBezTo>
                    <a:pt x="2671529" y="0"/>
                    <a:pt x="2736000" y="64471"/>
                    <a:pt x="2736000" y="144000"/>
                  </a:cubicBezTo>
                  <a:cubicBezTo>
                    <a:pt x="2736000" y="223529"/>
                    <a:pt x="2671529" y="288000"/>
                    <a:pt x="2592000" y="288000"/>
                  </a:cubicBezTo>
                  <a:lnTo>
                    <a:pt x="2396702" y="288000"/>
                  </a:lnTo>
                  <a:lnTo>
                    <a:pt x="2396702" y="413234"/>
                  </a:lnTo>
                  <a:cubicBezTo>
                    <a:pt x="2396702" y="964640"/>
                    <a:pt x="2159804" y="1441170"/>
                    <a:pt x="1815389" y="1665324"/>
                  </a:cubicBezTo>
                  <a:cubicBezTo>
                    <a:pt x="1718143" y="1767020"/>
                    <a:pt x="1749155" y="1822697"/>
                    <a:pt x="1753098" y="1974987"/>
                  </a:cubicBezTo>
                  <a:cubicBezTo>
                    <a:pt x="1757412" y="2141597"/>
                    <a:pt x="1739638" y="2200230"/>
                    <a:pt x="1825752" y="2312143"/>
                  </a:cubicBezTo>
                  <a:cubicBezTo>
                    <a:pt x="2164142" y="2539312"/>
                    <a:pt x="2395980" y="3011520"/>
                    <a:pt x="2395980" y="3557007"/>
                  </a:cubicBezTo>
                  <a:lnTo>
                    <a:pt x="2395980" y="3642092"/>
                  </a:lnTo>
                  <a:lnTo>
                    <a:pt x="2592000" y="3642092"/>
                  </a:lnTo>
                  <a:cubicBezTo>
                    <a:pt x="2671529" y="3642092"/>
                    <a:pt x="2736000" y="3706563"/>
                    <a:pt x="2736000" y="3786092"/>
                  </a:cubicBezTo>
                  <a:cubicBezTo>
                    <a:pt x="2736000" y="3865621"/>
                    <a:pt x="2671529" y="3930092"/>
                    <a:pt x="2592000" y="3930092"/>
                  </a:cubicBezTo>
                  <a:lnTo>
                    <a:pt x="144000" y="3930092"/>
                  </a:lnTo>
                  <a:cubicBezTo>
                    <a:pt x="64471" y="3930092"/>
                    <a:pt x="0" y="3865621"/>
                    <a:pt x="0" y="3786092"/>
                  </a:cubicBezTo>
                  <a:cubicBezTo>
                    <a:pt x="0" y="3706563"/>
                    <a:pt x="64471" y="3642092"/>
                    <a:pt x="144000" y="3642092"/>
                  </a:cubicBezTo>
                  <a:lnTo>
                    <a:pt x="338578" y="3642092"/>
                  </a:lnTo>
                  <a:lnTo>
                    <a:pt x="338578" y="3557007"/>
                  </a:lnTo>
                  <a:cubicBezTo>
                    <a:pt x="338578" y="2988551"/>
                    <a:pt x="590352" y="2499674"/>
                    <a:pt x="951672" y="2284199"/>
                  </a:cubicBezTo>
                  <a:cubicBezTo>
                    <a:pt x="1026597" y="2195332"/>
                    <a:pt x="1008559" y="2142287"/>
                    <a:pt x="1012216" y="1995181"/>
                  </a:cubicBezTo>
                  <a:cubicBezTo>
                    <a:pt x="1001243" y="1843296"/>
                    <a:pt x="1013640" y="1774963"/>
                    <a:pt x="943195" y="1693402"/>
                  </a:cubicBezTo>
                  <a:cubicBezTo>
                    <a:pt x="584785" y="1476413"/>
                    <a:pt x="339300" y="978710"/>
                    <a:pt x="339300" y="413234"/>
                  </a:cubicBezTo>
                  <a:lnTo>
                    <a:pt x="339300" y="288000"/>
                  </a:lnTo>
                  <a:lnTo>
                    <a:pt x="144000" y="288000"/>
                  </a:lnTo>
                  <a:cubicBezTo>
                    <a:pt x="64471" y="288000"/>
                    <a:pt x="0" y="223529"/>
                    <a:pt x="0" y="144000"/>
                  </a:cubicBezTo>
                  <a:cubicBezTo>
                    <a:pt x="0" y="64471"/>
                    <a:pt x="64471" y="0"/>
                    <a:pt x="144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5" name="Rounded Rectangle 29">
              <a:extLst>
                <a:ext uri="{FF2B5EF4-FFF2-40B4-BE49-F238E27FC236}">
                  <a16:creationId xmlns:a16="http://schemas.microsoft.com/office/drawing/2014/main" id="{0A5FE6AA-44EC-4BED-BF7B-1058D1B0C40B}"/>
                </a:ext>
              </a:extLst>
            </p:cNvPr>
            <p:cNvSpPr/>
            <p:nvPr/>
          </p:nvSpPr>
          <p:spPr>
            <a:xfrm>
              <a:off x="5765786" y="3599929"/>
              <a:ext cx="683994" cy="624252"/>
            </a:xfrm>
            <a:custGeom>
              <a:avLst/>
              <a:gdLst/>
              <a:ahLst/>
              <a:cxnLst/>
              <a:rect l="l" t="t" r="r" b="b"/>
              <a:pathLst>
                <a:path w="3912285" h="3570584">
                  <a:moveTo>
                    <a:pt x="1735286" y="1923802"/>
                  </a:moveTo>
                  <a:cubicBezTo>
                    <a:pt x="1696807" y="1923802"/>
                    <a:pt x="1665614" y="1954995"/>
                    <a:pt x="1665614" y="1993474"/>
                  </a:cubicBezTo>
                  <a:lnTo>
                    <a:pt x="1665614" y="2272151"/>
                  </a:lnTo>
                  <a:cubicBezTo>
                    <a:pt x="1665614" y="2310630"/>
                    <a:pt x="1696807" y="2341823"/>
                    <a:pt x="1735286" y="2341823"/>
                  </a:cubicBezTo>
                  <a:lnTo>
                    <a:pt x="2120746" y="2341823"/>
                  </a:lnTo>
                  <a:cubicBezTo>
                    <a:pt x="2159225" y="2341823"/>
                    <a:pt x="2190418" y="2310630"/>
                    <a:pt x="2190418" y="2272151"/>
                  </a:cubicBezTo>
                  <a:lnTo>
                    <a:pt x="2190418" y="1993474"/>
                  </a:lnTo>
                  <a:cubicBezTo>
                    <a:pt x="2190418" y="1954995"/>
                    <a:pt x="2159225" y="1923802"/>
                    <a:pt x="2120746" y="1923802"/>
                  </a:cubicBezTo>
                  <a:close/>
                  <a:moveTo>
                    <a:pt x="1562868" y="288032"/>
                  </a:moveTo>
                  <a:cubicBezTo>
                    <a:pt x="1509767" y="288032"/>
                    <a:pt x="1466720" y="331079"/>
                    <a:pt x="1466720" y="384180"/>
                  </a:cubicBezTo>
                  <a:lnTo>
                    <a:pt x="1466720" y="665962"/>
                  </a:lnTo>
                  <a:lnTo>
                    <a:pt x="2398596" y="665962"/>
                  </a:lnTo>
                  <a:lnTo>
                    <a:pt x="2398596" y="384180"/>
                  </a:lnTo>
                  <a:cubicBezTo>
                    <a:pt x="2398596" y="331079"/>
                    <a:pt x="2355549" y="288032"/>
                    <a:pt x="2302448" y="288032"/>
                  </a:cubicBezTo>
                  <a:close/>
                  <a:moveTo>
                    <a:pt x="1328618" y="0"/>
                  </a:moveTo>
                  <a:lnTo>
                    <a:pt x="2528746" y="0"/>
                  </a:lnTo>
                  <a:cubicBezTo>
                    <a:pt x="2614913" y="0"/>
                    <a:pt x="2684766" y="69853"/>
                    <a:pt x="2684766" y="156020"/>
                  </a:cubicBezTo>
                  <a:lnTo>
                    <a:pt x="2684766" y="665962"/>
                  </a:lnTo>
                  <a:lnTo>
                    <a:pt x="3428172" y="665962"/>
                  </a:lnTo>
                  <a:cubicBezTo>
                    <a:pt x="3695540" y="665962"/>
                    <a:pt x="3912285" y="882707"/>
                    <a:pt x="3912285" y="1150075"/>
                  </a:cubicBezTo>
                  <a:lnTo>
                    <a:pt x="3912285" y="2061141"/>
                  </a:lnTo>
                  <a:lnTo>
                    <a:pt x="2398595" y="2061141"/>
                  </a:lnTo>
                  <a:lnTo>
                    <a:pt x="2398595" y="2204482"/>
                  </a:lnTo>
                  <a:lnTo>
                    <a:pt x="3912285" y="2204482"/>
                  </a:lnTo>
                  <a:lnTo>
                    <a:pt x="3912285" y="3086471"/>
                  </a:lnTo>
                  <a:cubicBezTo>
                    <a:pt x="3912285" y="3353839"/>
                    <a:pt x="3695540" y="3570584"/>
                    <a:pt x="3428172" y="3570584"/>
                  </a:cubicBezTo>
                  <a:lnTo>
                    <a:pt x="484113" y="3570584"/>
                  </a:lnTo>
                  <a:cubicBezTo>
                    <a:pt x="216745" y="3570584"/>
                    <a:pt x="0" y="3353839"/>
                    <a:pt x="0" y="3086471"/>
                  </a:cubicBezTo>
                  <a:lnTo>
                    <a:pt x="0" y="2204482"/>
                  </a:lnTo>
                  <a:lnTo>
                    <a:pt x="1495037" y="2204482"/>
                  </a:lnTo>
                  <a:lnTo>
                    <a:pt x="1495037" y="2061141"/>
                  </a:lnTo>
                  <a:lnTo>
                    <a:pt x="0" y="2061141"/>
                  </a:lnTo>
                  <a:lnTo>
                    <a:pt x="0" y="1150075"/>
                  </a:lnTo>
                  <a:cubicBezTo>
                    <a:pt x="0" y="882707"/>
                    <a:pt x="216745" y="665962"/>
                    <a:pt x="484113" y="665962"/>
                  </a:cubicBezTo>
                  <a:lnTo>
                    <a:pt x="1172598" y="665962"/>
                  </a:lnTo>
                  <a:lnTo>
                    <a:pt x="1172598" y="156020"/>
                  </a:lnTo>
                  <a:cubicBezTo>
                    <a:pt x="1172598" y="69853"/>
                    <a:pt x="1242451" y="0"/>
                    <a:pt x="13286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6" name="Rounded Rectangle 24">
              <a:extLst>
                <a:ext uri="{FF2B5EF4-FFF2-40B4-BE49-F238E27FC236}">
                  <a16:creationId xmlns:a16="http://schemas.microsoft.com/office/drawing/2014/main" id="{E0B88C5D-E034-4F52-90AD-E0831288A1D8}"/>
                </a:ext>
              </a:extLst>
            </p:cNvPr>
            <p:cNvSpPr/>
            <p:nvPr/>
          </p:nvSpPr>
          <p:spPr>
            <a:xfrm>
              <a:off x="10009233" y="3669716"/>
              <a:ext cx="660584" cy="511124"/>
            </a:xfrm>
            <a:custGeom>
              <a:avLst/>
              <a:gdLst/>
              <a:ahLst/>
              <a:cxnLst/>
              <a:rect l="l" t="t" r="r" b="b"/>
              <a:pathLst>
                <a:path w="3960000" h="3064028">
                  <a:moveTo>
                    <a:pt x="1955333" y="1285185"/>
                  </a:moveTo>
                  <a:cubicBezTo>
                    <a:pt x="2192176" y="1285185"/>
                    <a:pt x="2384176" y="1477185"/>
                    <a:pt x="2384176" y="1714028"/>
                  </a:cubicBezTo>
                  <a:cubicBezTo>
                    <a:pt x="2384176" y="1950871"/>
                    <a:pt x="2192176" y="2142871"/>
                    <a:pt x="1955333" y="2142871"/>
                  </a:cubicBezTo>
                  <a:cubicBezTo>
                    <a:pt x="1718490" y="2142871"/>
                    <a:pt x="1526490" y="1950871"/>
                    <a:pt x="1526490" y="1714028"/>
                  </a:cubicBezTo>
                  <a:cubicBezTo>
                    <a:pt x="1526490" y="1477185"/>
                    <a:pt x="1718490" y="1285185"/>
                    <a:pt x="1955333" y="1285185"/>
                  </a:cubicBezTo>
                  <a:close/>
                  <a:moveTo>
                    <a:pt x="1955333" y="1074136"/>
                  </a:moveTo>
                  <a:cubicBezTo>
                    <a:pt x="1601930" y="1074136"/>
                    <a:pt x="1315441" y="1360625"/>
                    <a:pt x="1315441" y="1714028"/>
                  </a:cubicBezTo>
                  <a:cubicBezTo>
                    <a:pt x="1315441" y="2067431"/>
                    <a:pt x="1601930" y="2353920"/>
                    <a:pt x="1955333" y="2353920"/>
                  </a:cubicBezTo>
                  <a:cubicBezTo>
                    <a:pt x="2308736" y="2353920"/>
                    <a:pt x="2595225" y="2067431"/>
                    <a:pt x="2595225" y="1714028"/>
                  </a:cubicBezTo>
                  <a:cubicBezTo>
                    <a:pt x="2595225" y="1360625"/>
                    <a:pt x="2308736" y="1074136"/>
                    <a:pt x="1955333" y="1074136"/>
                  </a:cubicBezTo>
                  <a:close/>
                  <a:moveTo>
                    <a:pt x="1955333" y="849503"/>
                  </a:moveTo>
                  <a:cubicBezTo>
                    <a:pt x="2432797" y="849503"/>
                    <a:pt x="2819858" y="1236564"/>
                    <a:pt x="2819858" y="1714028"/>
                  </a:cubicBezTo>
                  <a:cubicBezTo>
                    <a:pt x="2819858" y="2191492"/>
                    <a:pt x="2432797" y="2578553"/>
                    <a:pt x="1955333" y="2578553"/>
                  </a:cubicBezTo>
                  <a:cubicBezTo>
                    <a:pt x="1477869" y="2578553"/>
                    <a:pt x="1090808" y="2191492"/>
                    <a:pt x="1090808" y="1714028"/>
                  </a:cubicBezTo>
                  <a:cubicBezTo>
                    <a:pt x="1090808" y="1236564"/>
                    <a:pt x="1477869" y="849503"/>
                    <a:pt x="1955333" y="849503"/>
                  </a:cubicBezTo>
                  <a:close/>
                  <a:moveTo>
                    <a:pt x="3253503" y="756254"/>
                  </a:moveTo>
                  <a:cubicBezTo>
                    <a:pt x="3162525" y="756254"/>
                    <a:pt x="3088773" y="830006"/>
                    <a:pt x="3088773" y="920984"/>
                  </a:cubicBezTo>
                  <a:cubicBezTo>
                    <a:pt x="3088773" y="1011962"/>
                    <a:pt x="3162525" y="1085714"/>
                    <a:pt x="3253503" y="1085714"/>
                  </a:cubicBezTo>
                  <a:cubicBezTo>
                    <a:pt x="3344481" y="1085714"/>
                    <a:pt x="3418233" y="1011962"/>
                    <a:pt x="3418233" y="920984"/>
                  </a:cubicBezTo>
                  <a:cubicBezTo>
                    <a:pt x="3418233" y="830006"/>
                    <a:pt x="3344481" y="756254"/>
                    <a:pt x="3253503" y="756254"/>
                  </a:cubicBezTo>
                  <a:close/>
                  <a:moveTo>
                    <a:pt x="1955333" y="744677"/>
                  </a:moveTo>
                  <a:cubicBezTo>
                    <a:pt x="1419975" y="744677"/>
                    <a:pt x="985982" y="1178670"/>
                    <a:pt x="985982" y="1714028"/>
                  </a:cubicBezTo>
                  <a:cubicBezTo>
                    <a:pt x="985982" y="2249386"/>
                    <a:pt x="1419975" y="2683379"/>
                    <a:pt x="1955333" y="2683379"/>
                  </a:cubicBezTo>
                  <a:cubicBezTo>
                    <a:pt x="2490691" y="2683379"/>
                    <a:pt x="2924684" y="2249386"/>
                    <a:pt x="2924684" y="1714028"/>
                  </a:cubicBezTo>
                  <a:cubicBezTo>
                    <a:pt x="2924684" y="1178670"/>
                    <a:pt x="2490691" y="744677"/>
                    <a:pt x="1955333" y="744677"/>
                  </a:cubicBezTo>
                  <a:close/>
                  <a:moveTo>
                    <a:pt x="1333922" y="0"/>
                  </a:moveTo>
                  <a:lnTo>
                    <a:pt x="2626078" y="0"/>
                  </a:lnTo>
                  <a:lnTo>
                    <a:pt x="2717085" y="364028"/>
                  </a:lnTo>
                  <a:lnTo>
                    <a:pt x="3699990" y="364028"/>
                  </a:lnTo>
                  <a:cubicBezTo>
                    <a:pt x="3843590" y="364028"/>
                    <a:pt x="3960000" y="480438"/>
                    <a:pt x="3960000" y="624038"/>
                  </a:cubicBezTo>
                  <a:lnTo>
                    <a:pt x="3960000" y="2804018"/>
                  </a:lnTo>
                  <a:cubicBezTo>
                    <a:pt x="3960000" y="2947618"/>
                    <a:pt x="3843590" y="3064028"/>
                    <a:pt x="3699990" y="3064028"/>
                  </a:cubicBezTo>
                  <a:lnTo>
                    <a:pt x="260010" y="3064028"/>
                  </a:lnTo>
                  <a:cubicBezTo>
                    <a:pt x="116410" y="3064028"/>
                    <a:pt x="0" y="2947618"/>
                    <a:pt x="0" y="2804018"/>
                  </a:cubicBezTo>
                  <a:lnTo>
                    <a:pt x="0" y="624038"/>
                  </a:lnTo>
                  <a:cubicBezTo>
                    <a:pt x="0" y="480438"/>
                    <a:pt x="116410" y="364028"/>
                    <a:pt x="260010" y="364028"/>
                  </a:cubicBezTo>
                  <a:lnTo>
                    <a:pt x="443165" y="364028"/>
                  </a:lnTo>
                  <a:lnTo>
                    <a:pt x="443165" y="237982"/>
                  </a:lnTo>
                  <a:cubicBezTo>
                    <a:pt x="443165" y="195266"/>
                    <a:pt x="477794" y="160637"/>
                    <a:pt x="520510" y="160637"/>
                  </a:cubicBezTo>
                  <a:lnTo>
                    <a:pt x="1049896" y="160637"/>
                  </a:lnTo>
                  <a:cubicBezTo>
                    <a:pt x="1092612" y="160637"/>
                    <a:pt x="1127241" y="195266"/>
                    <a:pt x="1127241" y="237982"/>
                  </a:cubicBezTo>
                  <a:lnTo>
                    <a:pt x="1127241" y="364028"/>
                  </a:lnTo>
                  <a:lnTo>
                    <a:pt x="1242915" y="3640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7" name="Donut 15">
              <a:extLst>
                <a:ext uri="{FF2B5EF4-FFF2-40B4-BE49-F238E27FC236}">
                  <a16:creationId xmlns:a16="http://schemas.microsoft.com/office/drawing/2014/main" id="{18114EA0-7486-4580-8917-491F8285C369}"/>
                </a:ext>
              </a:extLst>
            </p:cNvPr>
            <p:cNvSpPr/>
            <p:nvPr/>
          </p:nvSpPr>
          <p:spPr>
            <a:xfrm>
              <a:off x="7891228" y="3579131"/>
              <a:ext cx="662582" cy="657969"/>
            </a:xfrm>
            <a:custGeom>
              <a:avLst/>
              <a:gdLst/>
              <a:ahLst/>
              <a:cxnLst/>
              <a:rect l="l" t="t" r="r" b="b"/>
              <a:pathLst>
                <a:path w="3821708" h="3795110">
                  <a:moveTo>
                    <a:pt x="1910854" y="903842"/>
                  </a:moveTo>
                  <a:lnTo>
                    <a:pt x="1793831" y="1129420"/>
                  </a:lnTo>
                  <a:lnTo>
                    <a:pt x="1791613" y="1129420"/>
                  </a:lnTo>
                  <a:lnTo>
                    <a:pt x="1791892" y="1133157"/>
                  </a:lnTo>
                  <a:lnTo>
                    <a:pt x="1791613" y="1133695"/>
                  </a:lnTo>
                  <a:lnTo>
                    <a:pt x="1791933" y="1133695"/>
                  </a:lnTo>
                  <a:lnTo>
                    <a:pt x="1833002" y="1683464"/>
                  </a:lnTo>
                  <a:cubicBezTo>
                    <a:pt x="1744939" y="1714584"/>
                    <a:pt x="1682254" y="1798749"/>
                    <a:pt x="1682254" y="1897555"/>
                  </a:cubicBezTo>
                  <a:cubicBezTo>
                    <a:pt x="1682254" y="2023808"/>
                    <a:pt x="1784602" y="2126156"/>
                    <a:pt x="1910855" y="2126156"/>
                  </a:cubicBezTo>
                  <a:cubicBezTo>
                    <a:pt x="1975561" y="2126156"/>
                    <a:pt x="2033988" y="2099273"/>
                    <a:pt x="2075304" y="2055803"/>
                  </a:cubicBezTo>
                  <a:lnTo>
                    <a:pt x="2443125" y="2288080"/>
                  </a:lnTo>
                  <a:lnTo>
                    <a:pt x="2443003" y="2288309"/>
                  </a:lnTo>
                  <a:lnTo>
                    <a:pt x="2443494" y="2288314"/>
                  </a:lnTo>
                  <a:lnTo>
                    <a:pt x="2446061" y="2289935"/>
                  </a:lnTo>
                  <a:lnTo>
                    <a:pt x="2446904" y="2288348"/>
                  </a:lnTo>
                  <a:lnTo>
                    <a:pt x="2652725" y="2290436"/>
                  </a:lnTo>
                  <a:lnTo>
                    <a:pt x="2535900" y="2120971"/>
                  </a:lnTo>
                  <a:lnTo>
                    <a:pt x="2536744" y="2119385"/>
                  </a:lnTo>
                  <a:lnTo>
                    <a:pt x="2533964" y="2118163"/>
                  </a:lnTo>
                  <a:lnTo>
                    <a:pt x="2533686" y="2117759"/>
                  </a:lnTo>
                  <a:lnTo>
                    <a:pt x="2533565" y="2117988"/>
                  </a:lnTo>
                  <a:lnTo>
                    <a:pt x="2134900" y="1942755"/>
                  </a:lnTo>
                  <a:cubicBezTo>
                    <a:pt x="2137918" y="1928156"/>
                    <a:pt x="2139456" y="1913035"/>
                    <a:pt x="2139456" y="1897555"/>
                  </a:cubicBezTo>
                  <a:cubicBezTo>
                    <a:pt x="2139456" y="1798748"/>
                    <a:pt x="2076770" y="1714583"/>
                    <a:pt x="1988706" y="1683463"/>
                  </a:cubicBezTo>
                  <a:lnTo>
                    <a:pt x="2029775" y="1133695"/>
                  </a:lnTo>
                  <a:lnTo>
                    <a:pt x="2030094" y="1133695"/>
                  </a:lnTo>
                  <a:lnTo>
                    <a:pt x="2029815" y="1133157"/>
                  </a:lnTo>
                  <a:lnTo>
                    <a:pt x="2030094" y="1129420"/>
                  </a:lnTo>
                  <a:lnTo>
                    <a:pt x="2027877" y="1129420"/>
                  </a:lnTo>
                  <a:close/>
                  <a:moveTo>
                    <a:pt x="1910854" y="565406"/>
                  </a:moveTo>
                  <a:cubicBezTo>
                    <a:pt x="2646579" y="565406"/>
                    <a:pt x="3243002" y="1161829"/>
                    <a:pt x="3243002" y="1897554"/>
                  </a:cubicBezTo>
                  <a:cubicBezTo>
                    <a:pt x="3243002" y="2633279"/>
                    <a:pt x="2646579" y="3229702"/>
                    <a:pt x="1910854" y="3229702"/>
                  </a:cubicBezTo>
                  <a:cubicBezTo>
                    <a:pt x="1175129" y="3229702"/>
                    <a:pt x="578706" y="2633279"/>
                    <a:pt x="578706" y="1897554"/>
                  </a:cubicBezTo>
                  <a:cubicBezTo>
                    <a:pt x="578706" y="1161829"/>
                    <a:pt x="1175129" y="565406"/>
                    <a:pt x="1910854" y="565406"/>
                  </a:cubicBezTo>
                  <a:close/>
                  <a:moveTo>
                    <a:pt x="1766837" y="367010"/>
                  </a:moveTo>
                  <a:cubicBezTo>
                    <a:pt x="1050362" y="432397"/>
                    <a:pt x="475174" y="981146"/>
                    <a:pt x="377476" y="1681610"/>
                  </a:cubicBezTo>
                  <a:lnTo>
                    <a:pt x="426306" y="1681610"/>
                  </a:lnTo>
                  <a:cubicBezTo>
                    <a:pt x="510474" y="1681610"/>
                    <a:pt x="578706" y="1746088"/>
                    <a:pt x="578706" y="1825626"/>
                  </a:cubicBezTo>
                  <a:cubicBezTo>
                    <a:pt x="578706" y="1905164"/>
                    <a:pt x="510474" y="1969642"/>
                    <a:pt x="426306" y="1969642"/>
                  </a:cubicBezTo>
                  <a:lnTo>
                    <a:pt x="364094" y="1969642"/>
                  </a:lnTo>
                  <a:cubicBezTo>
                    <a:pt x="398055" y="2738400"/>
                    <a:pt x="1003246" y="3359660"/>
                    <a:pt x="1769417" y="3427809"/>
                  </a:cubicBezTo>
                  <a:lnTo>
                    <a:pt x="1769417" y="3382101"/>
                  </a:lnTo>
                  <a:cubicBezTo>
                    <a:pt x="1769417" y="3297933"/>
                    <a:pt x="1833895" y="3229701"/>
                    <a:pt x="1913433" y="3229701"/>
                  </a:cubicBezTo>
                  <a:cubicBezTo>
                    <a:pt x="1992971" y="3229701"/>
                    <a:pt x="2057449" y="3297933"/>
                    <a:pt x="2057449" y="3382101"/>
                  </a:cubicBezTo>
                  <a:lnTo>
                    <a:pt x="2057449" y="3427707"/>
                  </a:lnTo>
                  <a:cubicBezTo>
                    <a:pt x="2804164" y="3358467"/>
                    <a:pt x="3396856" y="2764020"/>
                    <a:pt x="3455018" y="2020616"/>
                  </a:cubicBezTo>
                  <a:lnTo>
                    <a:pt x="3395402" y="2020616"/>
                  </a:lnTo>
                  <a:cubicBezTo>
                    <a:pt x="3311234" y="2020616"/>
                    <a:pt x="3243002" y="1956138"/>
                    <a:pt x="3243002" y="1876600"/>
                  </a:cubicBezTo>
                  <a:cubicBezTo>
                    <a:pt x="3243002" y="1797062"/>
                    <a:pt x="3311234" y="1732584"/>
                    <a:pt x="3395402" y="1732584"/>
                  </a:cubicBezTo>
                  <a:lnTo>
                    <a:pt x="3451747" y="1732584"/>
                  </a:lnTo>
                  <a:cubicBezTo>
                    <a:pt x="3374444" y="1008025"/>
                    <a:pt x="2788738" y="434055"/>
                    <a:pt x="2054869" y="367632"/>
                  </a:cubicBezTo>
                  <a:lnTo>
                    <a:pt x="2054869" y="407296"/>
                  </a:lnTo>
                  <a:cubicBezTo>
                    <a:pt x="2054869" y="491464"/>
                    <a:pt x="1990391" y="559696"/>
                    <a:pt x="1910853" y="559696"/>
                  </a:cubicBezTo>
                  <a:cubicBezTo>
                    <a:pt x="1831315" y="559696"/>
                    <a:pt x="1766837" y="491464"/>
                    <a:pt x="1766837" y="407296"/>
                  </a:cubicBezTo>
                  <a:close/>
                  <a:moveTo>
                    <a:pt x="1910854" y="0"/>
                  </a:moveTo>
                  <a:cubicBezTo>
                    <a:pt x="2966190" y="0"/>
                    <a:pt x="3821708" y="849564"/>
                    <a:pt x="3821708" y="1897555"/>
                  </a:cubicBezTo>
                  <a:cubicBezTo>
                    <a:pt x="3821708" y="2945546"/>
                    <a:pt x="2966190" y="3795110"/>
                    <a:pt x="1910854" y="3795110"/>
                  </a:cubicBezTo>
                  <a:cubicBezTo>
                    <a:pt x="855518" y="3795110"/>
                    <a:pt x="0" y="2945546"/>
                    <a:pt x="0" y="1897555"/>
                  </a:cubicBezTo>
                  <a:cubicBezTo>
                    <a:pt x="0" y="849564"/>
                    <a:pt x="855518" y="0"/>
                    <a:pt x="191085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F9126F4C-E4CE-4FE4-BE5D-672BBA3F3E74}"/>
              </a:ext>
            </a:extLst>
          </p:cNvPr>
          <p:cNvGrpSpPr/>
          <p:nvPr/>
        </p:nvGrpSpPr>
        <p:grpSpPr>
          <a:xfrm>
            <a:off x="1398359" y="4961154"/>
            <a:ext cx="2271572" cy="1084161"/>
            <a:chOff x="3017857" y="4307149"/>
            <a:chExt cx="2872047" cy="1084161"/>
          </a:xfrm>
        </p:grpSpPr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A90BAEE6-14ED-4D7D-AC3F-6AF1C9DB5D19}"/>
                </a:ext>
              </a:extLst>
            </p:cNvPr>
            <p:cNvSpPr txBox="1"/>
            <p:nvPr/>
          </p:nvSpPr>
          <p:spPr>
            <a:xfrm>
              <a:off x="3021855" y="4560313"/>
              <a:ext cx="2830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Given the data, can we predict whether an individual has the potential to win an Olympic medal?</a:t>
              </a: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05989320-417B-4B50-82E3-EC0191316ABD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Research Question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D3AAF38B-0E1C-489C-A95A-09617DEE5225}"/>
              </a:ext>
            </a:extLst>
          </p:cNvPr>
          <p:cNvGrpSpPr/>
          <p:nvPr/>
        </p:nvGrpSpPr>
        <p:grpSpPr>
          <a:xfrm>
            <a:off x="4411762" y="4961154"/>
            <a:ext cx="2271572" cy="899495"/>
            <a:chOff x="3017857" y="4307149"/>
            <a:chExt cx="2872047" cy="899495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6BBE1E03-AD1D-467F-A297-1498F646D18A}"/>
                </a:ext>
              </a:extLst>
            </p:cNvPr>
            <p:cNvSpPr txBox="1"/>
            <p:nvPr/>
          </p:nvSpPr>
          <p:spPr>
            <a:xfrm>
              <a:off x="3021855" y="4560313"/>
              <a:ext cx="28307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Handling outliers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Handling NaN values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Handling duplicated records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145ED96C-08A7-472F-BDE1-9C043A2DE83D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Data Cleaning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E3E11E88-6396-45BF-9E63-C1C846C1E19D}"/>
              </a:ext>
            </a:extLst>
          </p:cNvPr>
          <p:cNvGrpSpPr/>
          <p:nvPr/>
        </p:nvGrpSpPr>
        <p:grpSpPr>
          <a:xfrm>
            <a:off x="7425165" y="4961154"/>
            <a:ext cx="2271572" cy="1084161"/>
            <a:chOff x="3017857" y="4307149"/>
            <a:chExt cx="2872047" cy="1084161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4E431E2-80FB-4CCB-BDE0-3F86608DF81A}"/>
                </a:ext>
              </a:extLst>
            </p:cNvPr>
            <p:cNvSpPr txBox="1"/>
            <p:nvPr/>
          </p:nvSpPr>
          <p:spPr>
            <a:xfrm>
              <a:off x="3021855" y="4560313"/>
              <a:ext cx="28307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Create a variety of models using our data.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Make predictions based on them.</a:t>
              </a:r>
            </a:p>
          </p:txBody>
        </p:sp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59DB5DF6-062D-4103-BD41-887DD5416483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Machine Learning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F35B0CCF-EB14-492F-B79A-36D67F9358D7}"/>
              </a:ext>
            </a:extLst>
          </p:cNvPr>
          <p:cNvGrpSpPr/>
          <p:nvPr/>
        </p:nvGrpSpPr>
        <p:grpSpPr>
          <a:xfrm>
            <a:off x="2918829" y="1774995"/>
            <a:ext cx="2271572" cy="1453493"/>
            <a:chOff x="3017857" y="4307149"/>
            <a:chExt cx="2872047" cy="1453493"/>
          </a:xfrm>
        </p:grpSpPr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170979DA-39C1-4A63-9301-A01A9334C072}"/>
                </a:ext>
              </a:extLst>
            </p:cNvPr>
            <p:cNvSpPr txBox="1"/>
            <p:nvPr/>
          </p:nvSpPr>
          <p:spPr>
            <a:xfrm>
              <a:off x="3021855" y="4560313"/>
              <a:ext cx="28307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Using web crawling the extract the relevant data.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Handle hidden dropdowns and overlapping cookie elements.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F5CBD316-49B1-44A8-8318-B4AED35FFB53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cs typeface="Arial" pitchFamily="34" charset="0"/>
                </a:rPr>
                <a:t>Data Acquisition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E499F5C9-136B-4FDA-8DEF-D8C6C2A1305A}"/>
              </a:ext>
            </a:extLst>
          </p:cNvPr>
          <p:cNvGrpSpPr/>
          <p:nvPr/>
        </p:nvGrpSpPr>
        <p:grpSpPr>
          <a:xfrm>
            <a:off x="5932232" y="1774995"/>
            <a:ext cx="2271572" cy="1453493"/>
            <a:chOff x="3017857" y="4307149"/>
            <a:chExt cx="2872047" cy="1453493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A2788BAC-D520-4AB8-926D-80E3AC5EE40C}"/>
                </a:ext>
              </a:extLst>
            </p:cNvPr>
            <p:cNvSpPr txBox="1"/>
            <p:nvPr/>
          </p:nvSpPr>
          <p:spPr>
            <a:xfrm>
              <a:off x="3021855" y="4560313"/>
              <a:ext cx="283076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Visualize the updated data.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Investigating distribution among different variables.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Analyze the data from a different perspective.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4E4F2EBE-8093-42D3-8EEF-D7BFFC75D252}"/>
                </a:ext>
              </a:extLst>
            </p:cNvPr>
            <p:cNvSpPr txBox="1"/>
            <p:nvPr/>
          </p:nvSpPr>
          <p:spPr>
            <a:xfrm>
              <a:off x="3017857" y="4307149"/>
              <a:ext cx="2872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EDA - Visualization</a:t>
              </a:r>
            </a:p>
          </p:txBody>
        </p:sp>
      </p:grpSp>
      <p:sp>
        <p:nvSpPr>
          <p:cNvPr id="2" name="כוכב: 5 פינות 1">
            <a:extLst>
              <a:ext uri="{FF2B5EF4-FFF2-40B4-BE49-F238E27FC236}">
                <a16:creationId xmlns:a16="http://schemas.microsoft.com/office/drawing/2014/main" id="{8EA50001-3235-4384-90E8-E59DD6C9CCC2}"/>
              </a:ext>
            </a:extLst>
          </p:cNvPr>
          <p:cNvSpPr/>
          <p:nvPr/>
        </p:nvSpPr>
        <p:spPr>
          <a:xfrm>
            <a:off x="9175253" y="3619364"/>
            <a:ext cx="670114" cy="466774"/>
          </a:xfrm>
          <a:prstGeom prst="star5">
            <a:avLst>
              <a:gd name="adj" fmla="val 25060"/>
              <a:gd name="hf" fmla="val 105146"/>
              <a:gd name="vf" fmla="val 11055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5" name="מחבר חץ ישר 4">
            <a:extLst>
              <a:ext uri="{FF2B5EF4-FFF2-40B4-BE49-F238E27FC236}">
                <a16:creationId xmlns:a16="http://schemas.microsoft.com/office/drawing/2014/main" id="{3C8ACE2A-8005-4104-986F-2C6DD2A4AC26}"/>
              </a:ext>
            </a:extLst>
          </p:cNvPr>
          <p:cNvCxnSpPr/>
          <p:nvPr/>
        </p:nvCxnSpPr>
        <p:spPr>
          <a:xfrm>
            <a:off x="9510310" y="1526796"/>
            <a:ext cx="0" cy="19886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49EB06FF-CA42-4DC4-81CB-41E9BBAC0146}"/>
              </a:ext>
            </a:extLst>
          </p:cNvPr>
          <p:cNvSpPr txBox="1"/>
          <p:nvPr/>
        </p:nvSpPr>
        <p:spPr>
          <a:xfrm>
            <a:off x="8734284" y="1208932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WOW Effects</a:t>
            </a:r>
          </a:p>
        </p:txBody>
      </p:sp>
      <p:sp>
        <p:nvSpPr>
          <p:cNvPr id="62" name="תיבת טקסט 61">
            <a:extLst>
              <a:ext uri="{FF2B5EF4-FFF2-40B4-BE49-F238E27FC236}">
                <a16:creationId xmlns:a16="http://schemas.microsoft.com/office/drawing/2014/main" id="{CF881B50-5E73-49FA-8672-9BD24ED23F25}"/>
              </a:ext>
            </a:extLst>
          </p:cNvPr>
          <p:cNvSpPr txBox="1"/>
          <p:nvPr/>
        </p:nvSpPr>
        <p:spPr>
          <a:xfrm>
            <a:off x="2743989" y="1074600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Berlin Sans FB Demi" panose="020E0802020502020306" pitchFamily="34" charset="0"/>
              </a:rPr>
              <a:t>The project is consisted of 6 primary steps</a:t>
            </a:r>
          </a:p>
        </p:txBody>
      </p:sp>
    </p:spTree>
    <p:extLst>
      <p:ext uri="{BB962C8B-B14F-4D97-AF65-F5344CB8AC3E}">
        <p14:creationId xmlns:p14="http://schemas.microsoft.com/office/powerpoint/2010/main" val="1441458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A588EF51-7310-46CF-AC07-E646E36F9E2C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39DD84C-2739-49DC-92CA-8EECE585DCEF}"/>
              </a:ext>
            </a:extLst>
          </p:cNvPr>
          <p:cNvSpPr txBox="1"/>
          <p:nvPr/>
        </p:nvSpPr>
        <p:spPr>
          <a:xfrm>
            <a:off x="3048699" y="360619"/>
            <a:ext cx="6094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DOM Inconsistency –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Tie Situation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8EF855F-109F-4D91-BAB5-507C69FADDDD}"/>
              </a:ext>
            </a:extLst>
          </p:cNvPr>
          <p:cNvSpPr txBox="1"/>
          <p:nvPr/>
        </p:nvSpPr>
        <p:spPr>
          <a:xfrm>
            <a:off x="184559" y="1350628"/>
            <a:ext cx="4404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But, there are some other cases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Singles(presented before)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Doubles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Team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Tie Situation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84510FE-06F4-4D80-9BD2-E6B1320F1898}"/>
              </a:ext>
            </a:extLst>
          </p:cNvPr>
          <p:cNvSpPr txBox="1"/>
          <p:nvPr/>
        </p:nvSpPr>
        <p:spPr>
          <a:xfrm>
            <a:off x="352338" y="2935092"/>
            <a:ext cx="4530055" cy="123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There are some events in which there has been a draw between the athletes.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this case, 2 different HTML elements were allocated instead of 1 like before.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2728D3C4-858E-491D-8D80-134C40A8DA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1" t="3239" r="2218" b="1720"/>
          <a:stretch/>
        </p:blipFill>
        <p:spPr>
          <a:xfrm>
            <a:off x="4748169" y="1350628"/>
            <a:ext cx="6755345" cy="3422709"/>
          </a:xfrm>
          <a:prstGeom prst="rect">
            <a:avLst/>
          </a:prstGeom>
        </p:spPr>
      </p:pic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2C09A816-457F-4BFE-ABFA-3809C1B2C134}"/>
              </a:ext>
            </a:extLst>
          </p:cNvPr>
          <p:cNvCxnSpPr>
            <a:cxnSpLocks/>
          </p:cNvCxnSpPr>
          <p:nvPr/>
        </p:nvCxnSpPr>
        <p:spPr>
          <a:xfrm flipV="1">
            <a:off x="3934437" y="3733101"/>
            <a:ext cx="947956" cy="18791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F95F6F58-A874-41E7-B16B-5DD1BEA01E7B}"/>
              </a:ext>
            </a:extLst>
          </p:cNvPr>
          <p:cNvCxnSpPr>
            <a:cxnSpLocks/>
          </p:cNvCxnSpPr>
          <p:nvPr/>
        </p:nvCxnSpPr>
        <p:spPr>
          <a:xfrm>
            <a:off x="3825380" y="954125"/>
            <a:ext cx="1057013" cy="17387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22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016278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58EF3D0-8F07-4949-8F5F-57A13CCD0F22}"/>
              </a:ext>
            </a:extLst>
          </p:cNvPr>
          <p:cNvSpPr txBox="1"/>
          <p:nvPr/>
        </p:nvSpPr>
        <p:spPr>
          <a:xfrm>
            <a:off x="676713" y="1490873"/>
            <a:ext cx="5757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rial" pitchFamily="34" charset="0"/>
              </a:rPr>
              <a:t>Handling NaN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rial" pitchFamily="34" charset="0"/>
              </a:rPr>
              <a:t>Handling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cs typeface="Arial" pitchFamily="34" charset="0"/>
              </a:rPr>
              <a:t>Handling duplicated records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4594371" y="480816"/>
            <a:ext cx="300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Berlin Sans FB Demi" panose="020E0802020502020306" pitchFamily="34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04622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3699545" y="480816"/>
            <a:ext cx="479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– NaN Values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9A1FF2D-1006-4B94-A779-796880B7D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10" y="1145709"/>
            <a:ext cx="1533525" cy="2838450"/>
          </a:xfrm>
          <a:prstGeom prst="rect">
            <a:avLst/>
          </a:prstGeom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A8A1706-5B13-4525-A9B0-45C29D4E343C}"/>
              </a:ext>
            </a:extLst>
          </p:cNvPr>
          <p:cNvSpPr txBox="1"/>
          <p:nvPr/>
        </p:nvSpPr>
        <p:spPr>
          <a:xfrm>
            <a:off x="2407640" y="1610686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It can be noticed that the height and weight columns contain a huge part of missing values.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such case, we will drop the missing values.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It should be noted that the absence of entries in the medal column denotes that no medal was obtained.</a:t>
            </a:r>
          </a:p>
        </p:txBody>
      </p:sp>
      <p:sp>
        <p:nvSpPr>
          <p:cNvPr id="6" name="מסגרת 5">
            <a:extLst>
              <a:ext uri="{FF2B5EF4-FFF2-40B4-BE49-F238E27FC236}">
                <a16:creationId xmlns:a16="http://schemas.microsoft.com/office/drawing/2014/main" id="{4A14F627-8F80-4FEE-B4EA-AC31DBC59D61}"/>
              </a:ext>
            </a:extLst>
          </p:cNvPr>
          <p:cNvSpPr/>
          <p:nvPr/>
        </p:nvSpPr>
        <p:spPr>
          <a:xfrm>
            <a:off x="352338" y="1996579"/>
            <a:ext cx="1266738" cy="352337"/>
          </a:xfrm>
          <a:prstGeom prst="frame">
            <a:avLst>
              <a:gd name="adj1" fmla="val 2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67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3699545" y="480816"/>
            <a:ext cx="479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– NaN Values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9A1FF2D-1006-4B94-A779-796880B7D4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010" y="1145709"/>
            <a:ext cx="1533525" cy="2838450"/>
          </a:xfrm>
          <a:prstGeom prst="rect">
            <a:avLst/>
          </a:prstGeom>
        </p:spPr>
      </p:pic>
      <p:sp>
        <p:nvSpPr>
          <p:cNvPr id="6" name="מסגרת 5">
            <a:extLst>
              <a:ext uri="{FF2B5EF4-FFF2-40B4-BE49-F238E27FC236}">
                <a16:creationId xmlns:a16="http://schemas.microsoft.com/office/drawing/2014/main" id="{4A14F627-8F80-4FEE-B4EA-AC31DBC59D61}"/>
              </a:ext>
            </a:extLst>
          </p:cNvPr>
          <p:cNvSpPr/>
          <p:nvPr/>
        </p:nvSpPr>
        <p:spPr>
          <a:xfrm>
            <a:off x="360727" y="1845578"/>
            <a:ext cx="1233181" cy="167780"/>
          </a:xfrm>
          <a:prstGeom prst="frame">
            <a:avLst>
              <a:gd name="adj1" fmla="val 2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972E6FC-5A53-4CAE-994C-618C64396C65}"/>
              </a:ext>
            </a:extLst>
          </p:cNvPr>
          <p:cNvSpPr txBox="1"/>
          <p:nvPr/>
        </p:nvSpPr>
        <p:spPr>
          <a:xfrm>
            <a:off x="2139193" y="1350248"/>
            <a:ext cx="557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However, in the age column we can notice that only a relatively small part of athletes have no age.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9E55BC9-D5C7-4E0C-9080-0B31B4E12F94}"/>
              </a:ext>
            </a:extLst>
          </p:cNvPr>
          <p:cNvSpPr txBox="1"/>
          <p:nvPr/>
        </p:nvSpPr>
        <p:spPr>
          <a:xfrm>
            <a:off x="2049710" y="2195602"/>
            <a:ext cx="6442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Therefore, we will fill those NaN values with the median age.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69BF9FF-F591-4415-8913-309170E83FE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" r="1" b="14653"/>
          <a:stretch/>
        </p:blipFill>
        <p:spPr>
          <a:xfrm>
            <a:off x="2158767" y="2763957"/>
            <a:ext cx="7164106" cy="5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4043494" y="480816"/>
            <a:ext cx="410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- Outliers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7B667D3-DDD0-4369-BEAF-98C8F0866577}"/>
              </a:ext>
            </a:extLst>
          </p:cNvPr>
          <p:cNvSpPr txBox="1"/>
          <p:nvPr/>
        </p:nvSpPr>
        <p:spPr>
          <a:xfrm>
            <a:off x="360727" y="1459684"/>
            <a:ext cx="61659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Age is a 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primary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factor that impacts </a:t>
            </a:r>
            <a:r>
              <a:rPr lang="en-US" sz="2000" b="1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outliers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in the context of not only age, but also height and weight.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B5BE613-84E2-4A64-B28C-E1B817DB4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3263" y="2340791"/>
            <a:ext cx="36671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27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4043494" y="480816"/>
            <a:ext cx="410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- Outliers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7B667D3-DDD0-4369-BEAF-98C8F0866577}"/>
              </a:ext>
            </a:extLst>
          </p:cNvPr>
          <p:cNvSpPr txBox="1"/>
          <p:nvPr/>
        </p:nvSpPr>
        <p:spPr>
          <a:xfrm>
            <a:off x="360727" y="1459684"/>
            <a:ext cx="616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 used IQR method to handle them.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D71E1EF-3031-40C7-9FE2-210FB05BB8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780"/>
          <a:stretch/>
        </p:blipFill>
        <p:spPr>
          <a:xfrm>
            <a:off x="360727" y="1859794"/>
            <a:ext cx="4949504" cy="133803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1AFA8A2-018E-4203-B453-040688BA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5716"/>
          <a:stretch/>
        </p:blipFill>
        <p:spPr>
          <a:xfrm>
            <a:off x="5503179" y="3197830"/>
            <a:ext cx="6165908" cy="2600325"/>
          </a:xfrm>
          <a:prstGeom prst="rect">
            <a:avLst/>
          </a:prstGeom>
        </p:spPr>
      </p:pic>
      <p:sp>
        <p:nvSpPr>
          <p:cNvPr id="16" name="חץ: מכופף למעלה 15">
            <a:extLst>
              <a:ext uri="{FF2B5EF4-FFF2-40B4-BE49-F238E27FC236}">
                <a16:creationId xmlns:a16="http://schemas.microsoft.com/office/drawing/2014/main" id="{26AA7EF9-2E06-482C-AF81-466D8F5067B8}"/>
              </a:ext>
            </a:extLst>
          </p:cNvPr>
          <p:cNvSpPr/>
          <p:nvPr/>
        </p:nvSpPr>
        <p:spPr>
          <a:xfrm flipV="1">
            <a:off x="5381538" y="2489394"/>
            <a:ext cx="3460457" cy="574062"/>
          </a:xfrm>
          <a:prstGeom prst="bentUpArrow">
            <a:avLst>
              <a:gd name="adj1" fmla="val 26461"/>
              <a:gd name="adj2" fmla="val 25000"/>
              <a:gd name="adj3" fmla="val 35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4043494" y="480816"/>
            <a:ext cx="410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- Outliers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B2CC470-6EBB-4C23-960C-48AF44EC7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7" t="1471" r="33358" b="1091"/>
          <a:stretch/>
        </p:blipFill>
        <p:spPr>
          <a:xfrm>
            <a:off x="2030136" y="1580827"/>
            <a:ext cx="7751427" cy="395795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A3C6651-41D8-4558-A39E-68379FD34EA0}"/>
              </a:ext>
            </a:extLst>
          </p:cNvPr>
          <p:cNvSpPr txBox="1"/>
          <p:nvPr/>
        </p:nvSpPr>
        <p:spPr>
          <a:xfrm>
            <a:off x="0" y="1107765"/>
            <a:ext cx="5150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Every outlier is replaced by the median</a:t>
            </a:r>
          </a:p>
        </p:txBody>
      </p:sp>
    </p:spTree>
    <p:extLst>
      <p:ext uri="{BB962C8B-B14F-4D97-AF65-F5344CB8AC3E}">
        <p14:creationId xmlns:p14="http://schemas.microsoft.com/office/powerpoint/2010/main" val="1227252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D9D5314A-D76A-4CB4-9C68-501A89A2EDF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5B8E8D1-D5E3-4A8B-9BE4-B16AFF1E39FF}"/>
              </a:ext>
            </a:extLst>
          </p:cNvPr>
          <p:cNvSpPr txBox="1"/>
          <p:nvPr/>
        </p:nvSpPr>
        <p:spPr>
          <a:xfrm>
            <a:off x="3126298" y="480816"/>
            <a:ext cx="593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Data Cleaning – Duplicated Records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AF86D1C-1958-4FBC-BFFD-8D604808AAB0}"/>
              </a:ext>
            </a:extLst>
          </p:cNvPr>
          <p:cNvSpPr txBox="1"/>
          <p:nvPr/>
        </p:nvSpPr>
        <p:spPr>
          <a:xfrm>
            <a:off x="0" y="1199626"/>
            <a:ext cx="462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Trivially, I removed duplicated records…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2DFD397-2B52-439D-A6AC-08E58AF03A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0" r="875"/>
          <a:stretch/>
        </p:blipFill>
        <p:spPr>
          <a:xfrm>
            <a:off x="2944535" y="1577534"/>
            <a:ext cx="6056852" cy="4344167"/>
          </a:xfrm>
          <a:prstGeom prst="rect">
            <a:avLst/>
          </a:prstGeom>
        </p:spPr>
      </p:pic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577EBC4D-52A2-45F2-9D92-DA4F8DF28A4D}"/>
              </a:ext>
            </a:extLst>
          </p:cNvPr>
          <p:cNvCxnSpPr/>
          <p:nvPr/>
        </p:nvCxnSpPr>
        <p:spPr>
          <a:xfrm>
            <a:off x="436228" y="5830349"/>
            <a:ext cx="243280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מסגרת 14">
            <a:extLst>
              <a:ext uri="{FF2B5EF4-FFF2-40B4-BE49-F238E27FC236}">
                <a16:creationId xmlns:a16="http://schemas.microsoft.com/office/drawing/2014/main" id="{E1B1BFEF-0A15-4612-8C9C-4FE2607E077A}"/>
              </a:ext>
            </a:extLst>
          </p:cNvPr>
          <p:cNvSpPr/>
          <p:nvPr/>
        </p:nvSpPr>
        <p:spPr>
          <a:xfrm>
            <a:off x="2944536" y="5746458"/>
            <a:ext cx="1090570" cy="175241"/>
          </a:xfrm>
          <a:prstGeom prst="frame">
            <a:avLst>
              <a:gd name="adj1" fmla="val 238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91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6528129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5647189" y="385894"/>
            <a:ext cx="897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Berlin Sans FB Demi" panose="020E0802020502020306" pitchFamily="34" charset="0"/>
              </a:rPr>
              <a:t>EDA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711BF8B-FF56-42C2-9C25-9CA8DF6650A9}"/>
              </a:ext>
            </a:extLst>
          </p:cNvPr>
          <p:cNvSpPr txBox="1"/>
          <p:nvPr/>
        </p:nvSpPr>
        <p:spPr>
          <a:xfrm>
            <a:off x="0" y="909114"/>
            <a:ext cx="5965971" cy="1285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Visualize the updated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Investigating distribution among different variables.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Analyze the data from a different perspective.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0E8ACA8F-B0DF-4493-B30F-9C91188A45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" t="2734" r="26022" b="7835"/>
          <a:stretch/>
        </p:blipFill>
        <p:spPr>
          <a:xfrm>
            <a:off x="3463918" y="2709020"/>
            <a:ext cx="5264164" cy="30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4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3898784" y="385894"/>
            <a:ext cx="4394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Medal Distribution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908B08-8B39-4A0F-A073-FB0C2EDEBC03}"/>
              </a:ext>
            </a:extLst>
          </p:cNvPr>
          <p:cNvSpPr txBox="1"/>
          <p:nvPr/>
        </p:nvSpPr>
        <p:spPr>
          <a:xfrm>
            <a:off x="822121" y="1308683"/>
            <a:ext cx="473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First, we will visualize the medal distribution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43B0FC7-966A-4FC6-A751-0080DEB8CC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038" y="1754876"/>
            <a:ext cx="5499988" cy="351493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5D6071C-705B-4F08-A7AC-3F4E11A2A12A}"/>
              </a:ext>
            </a:extLst>
          </p:cNvPr>
          <p:cNvSpPr txBox="1"/>
          <p:nvPr/>
        </p:nvSpPr>
        <p:spPr>
          <a:xfrm>
            <a:off x="822120" y="5323360"/>
            <a:ext cx="502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As we can see, it is confirmed that most athletes have not won a medal, of course...</a:t>
            </a:r>
          </a:p>
        </p:txBody>
      </p:sp>
    </p:spTree>
    <p:extLst>
      <p:ext uri="{BB962C8B-B14F-4D97-AF65-F5344CB8AC3E}">
        <p14:creationId xmlns:p14="http://schemas.microsoft.com/office/powerpoint/2010/main" val="45950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2365B78-2ABF-470E-95FE-29054D0CF01D}"/>
              </a:ext>
            </a:extLst>
          </p:cNvPr>
          <p:cNvSpPr txBox="1"/>
          <p:nvPr/>
        </p:nvSpPr>
        <p:spPr>
          <a:xfrm>
            <a:off x="4344100" y="234976"/>
            <a:ext cx="350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Berlin Sans FB Demi" panose="020E0802020502020306" pitchFamily="34" charset="0"/>
              </a:rPr>
              <a:t>Research Question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46265226-955E-403D-98B4-5A5513FF889B}"/>
              </a:ext>
            </a:extLst>
          </p:cNvPr>
          <p:cNvSpPr txBox="1"/>
          <p:nvPr/>
        </p:nvSpPr>
        <p:spPr>
          <a:xfrm>
            <a:off x="1746310" y="990600"/>
            <a:ext cx="86993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Given the data, can we predict whether an individual has the potential to win an Olympic medal?</a:t>
            </a:r>
          </a:p>
        </p:txBody>
      </p:sp>
      <p:graphicFrame>
        <p:nvGraphicFramePr>
          <p:cNvPr id="20" name="דיאגרמה 19">
            <a:extLst>
              <a:ext uri="{FF2B5EF4-FFF2-40B4-BE49-F238E27FC236}">
                <a16:creationId xmlns:a16="http://schemas.microsoft.com/office/drawing/2014/main" id="{88D2DB7B-BF04-4288-A9E9-BC46C258C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085148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תמונה 3" descr="תמונה שמכילה טקסט, שעון&#10;&#10;התיאור נוצר באופן אוטומטי">
            <a:extLst>
              <a:ext uri="{FF2B5EF4-FFF2-40B4-BE49-F238E27FC236}">
                <a16:creationId xmlns:a16="http://schemas.microsoft.com/office/drawing/2014/main" id="{51C579BE-DD65-4C0F-9C0B-596BC73CF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07" y="1936797"/>
            <a:ext cx="1597851" cy="1966585"/>
          </a:xfrm>
          <a:prstGeom prst="rect">
            <a:avLst/>
          </a:prstGeom>
        </p:spPr>
      </p:pic>
      <p:pic>
        <p:nvPicPr>
          <p:cNvPr id="10" name="תמונה 9" descr="תמונה שמכילה בובה, צעצוע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AEAE7221-73D3-4DC6-B404-84D29D801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32" y="3261633"/>
            <a:ext cx="2224067" cy="28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5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3886200" y="385894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Gender Distribution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908B08-8B39-4A0F-A073-FB0C2EDEBC03}"/>
              </a:ext>
            </a:extLst>
          </p:cNvPr>
          <p:cNvSpPr txBox="1"/>
          <p:nvPr/>
        </p:nvSpPr>
        <p:spPr>
          <a:xfrm>
            <a:off x="604008" y="1160418"/>
            <a:ext cx="4825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Next, we will visualize the gender distribution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5D6071C-705B-4F08-A7AC-3F4E11A2A12A}"/>
              </a:ext>
            </a:extLst>
          </p:cNvPr>
          <p:cNvSpPr txBox="1"/>
          <p:nvPr/>
        </p:nvSpPr>
        <p:spPr>
          <a:xfrm>
            <a:off x="604008" y="5221217"/>
            <a:ext cx="723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observe that the males constitute over 2/3 of the participants!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37A3AB-0FF8-4DE8-A070-DCF9F19F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464" y="1711463"/>
            <a:ext cx="3435073" cy="343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899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4154648" y="385894"/>
            <a:ext cx="388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Further Analysis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9908B08-8B39-4A0F-A073-FB0C2EDEBC03}"/>
              </a:ext>
            </a:extLst>
          </p:cNvPr>
          <p:cNvSpPr txBox="1"/>
          <p:nvPr/>
        </p:nvSpPr>
        <p:spPr>
          <a:xfrm>
            <a:off x="0" y="1249473"/>
            <a:ext cx="8909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order to understand deeper, let us find out which gender has won the most medals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5D6071C-705B-4F08-A7AC-3F4E11A2A12A}"/>
              </a:ext>
            </a:extLst>
          </p:cNvPr>
          <p:cNvSpPr txBox="1"/>
          <p:nvPr/>
        </p:nvSpPr>
        <p:spPr>
          <a:xfrm>
            <a:off x="0" y="5221217"/>
            <a:ext cx="796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notice that the males constitute around 70% of each Olympic medal.</a:t>
            </a:r>
          </a:p>
          <a:p>
            <a:pPr algn="l" rtl="0"/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But it can be explained since 2/3 of the participants are males!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429D4D-3B87-4717-80D8-EEE6B3231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012" y="1959164"/>
            <a:ext cx="4265977" cy="31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022DBFC-9799-403C-A7B7-588AA05EE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76714"/>
            <a:ext cx="3892492" cy="1260213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18CFFD5-F398-4083-8A60-94E3A3CEDD69}"/>
              </a:ext>
            </a:extLst>
          </p:cNvPr>
          <p:cNvSpPr txBox="1"/>
          <p:nvPr/>
        </p:nvSpPr>
        <p:spPr>
          <a:xfrm>
            <a:off x="151002" y="2155971"/>
            <a:ext cx="352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Cross Tabulation</a:t>
            </a:r>
          </a:p>
        </p:txBody>
      </p:sp>
    </p:spTree>
    <p:extLst>
      <p:ext uri="{BB962C8B-B14F-4D97-AF65-F5344CB8AC3E}">
        <p14:creationId xmlns:p14="http://schemas.microsoft.com/office/powerpoint/2010/main" val="56707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2281806" y="385894"/>
            <a:ext cx="7628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Age Distribution among Medal Winners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E5D6071C-705B-4F08-A7AC-3F4E11A2A12A}"/>
              </a:ext>
            </a:extLst>
          </p:cNvPr>
          <p:cNvSpPr txBox="1"/>
          <p:nvPr/>
        </p:nvSpPr>
        <p:spPr>
          <a:xfrm>
            <a:off x="-1" y="5626835"/>
            <a:ext cx="1086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observe that most of the winning athletes are 24 years old! Does it mean that the ideal age is 24?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DE9C10-B9BB-4D8C-95F3-73A19A070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998" y="1278448"/>
            <a:ext cx="8622004" cy="442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21F3D9D-5CCB-49B4-A40C-A85EA2A169D8}"/>
              </a:ext>
            </a:extLst>
          </p:cNvPr>
          <p:cNvSpPr txBox="1"/>
          <p:nvPr/>
        </p:nvSpPr>
        <p:spPr>
          <a:xfrm>
            <a:off x="-1" y="1003582"/>
            <a:ext cx="5108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notice most of them are 22-26 years old.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9" name="מעגל: חלול 8">
            <a:extLst>
              <a:ext uri="{FF2B5EF4-FFF2-40B4-BE49-F238E27FC236}">
                <a16:creationId xmlns:a16="http://schemas.microsoft.com/office/drawing/2014/main" id="{D95C1C2E-7144-427E-A60A-A9B972267207}"/>
              </a:ext>
            </a:extLst>
          </p:cNvPr>
          <p:cNvSpPr/>
          <p:nvPr/>
        </p:nvSpPr>
        <p:spPr>
          <a:xfrm>
            <a:off x="4829262" y="1467382"/>
            <a:ext cx="1898709" cy="1686879"/>
          </a:xfrm>
          <a:prstGeom prst="donut">
            <a:avLst>
              <a:gd name="adj" fmla="val 32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מסגרת 9">
            <a:extLst>
              <a:ext uri="{FF2B5EF4-FFF2-40B4-BE49-F238E27FC236}">
                <a16:creationId xmlns:a16="http://schemas.microsoft.com/office/drawing/2014/main" id="{E25E2407-27F1-44FC-BCE4-CD358A67BCCA}"/>
              </a:ext>
            </a:extLst>
          </p:cNvPr>
          <p:cNvSpPr/>
          <p:nvPr/>
        </p:nvSpPr>
        <p:spPr>
          <a:xfrm>
            <a:off x="5005429" y="5451595"/>
            <a:ext cx="1571540" cy="127958"/>
          </a:xfrm>
          <a:prstGeom prst="frame">
            <a:avLst>
              <a:gd name="adj1" fmla="val 56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6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3181525" y="385894"/>
            <a:ext cx="58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Weight and Height Analysis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739B0CF-FD00-401D-9EEF-92E763C8F1C0}"/>
              </a:ext>
            </a:extLst>
          </p:cNvPr>
          <p:cNvSpPr txBox="1"/>
          <p:nvPr/>
        </p:nvSpPr>
        <p:spPr>
          <a:xfrm>
            <a:off x="486561" y="1174459"/>
            <a:ext cx="92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Let us investigate this further, we will visualize the distributions of the height and weight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E9528-D51E-4FD7-979F-4C0295E9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57" y="1676463"/>
            <a:ext cx="8158294" cy="369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EA42A93-FA7A-446C-9FF6-11859849F222}"/>
              </a:ext>
            </a:extLst>
          </p:cNvPr>
          <p:cNvSpPr txBox="1"/>
          <p:nvPr/>
        </p:nvSpPr>
        <p:spPr>
          <a:xfrm>
            <a:off x="486561" y="5418445"/>
            <a:ext cx="1092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From the above graphs we can see that most of the winning athletes have weight of 60 to 75 kilograms,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and height of 170 to 183 centimeters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72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4142064" y="385894"/>
            <a:ext cx="3907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Further Analysis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2BD6306-F3A9-4F12-AF8B-8FFA9B57BDE5}"/>
              </a:ext>
            </a:extLst>
          </p:cNvPr>
          <p:cNvSpPr txBox="1"/>
          <p:nvPr/>
        </p:nvSpPr>
        <p:spPr>
          <a:xfrm>
            <a:off x="0" y="932729"/>
            <a:ext cx="872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 we studied the height and weight distributions.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will </a:t>
            </a: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check the correlation of height vs. weight in relation to the gender: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970C64-4525-4D29-BFBC-BCA17F543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60" y="1604227"/>
            <a:ext cx="6644081" cy="36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90ACA80-4796-4FA8-8BFA-C29722FD1B44}"/>
              </a:ext>
            </a:extLst>
          </p:cNvPr>
          <p:cNvSpPr txBox="1"/>
          <p:nvPr/>
        </p:nvSpPr>
        <p:spPr>
          <a:xfrm>
            <a:off x="0" y="5436066"/>
            <a:ext cx="912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graph above shows that height and weight are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erlin Sans FB Demi" panose="020E0802020502020306" pitchFamily="34" charset="0"/>
              </a:rPr>
              <a:t>highly correlated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in both genders!</a:t>
            </a:r>
          </a:p>
        </p:txBody>
      </p:sp>
    </p:spTree>
    <p:extLst>
      <p:ext uri="{BB962C8B-B14F-4D97-AF65-F5344CB8AC3E}">
        <p14:creationId xmlns:p14="http://schemas.microsoft.com/office/powerpoint/2010/main" val="1403623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4221760" y="385894"/>
            <a:ext cx="374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Season Analysis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083E8620-22CB-46B9-BFCF-A93CDDB83607}"/>
              </a:ext>
            </a:extLst>
          </p:cNvPr>
          <p:cNvSpPr txBox="1"/>
          <p:nvPr/>
        </p:nvSpPr>
        <p:spPr>
          <a:xfrm>
            <a:off x="293615" y="1255242"/>
            <a:ext cx="7659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we want to investigate whether there the season influences the medal results.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For that, we will check if there is an even distribution between the seasons – summer &amp; winter</a:t>
            </a: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 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CA98FCC-596C-4E33-AD24-0F1A3B47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434" y="1224793"/>
            <a:ext cx="26289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8A9A1A3-4C79-4930-BB6D-BD0A79C80C17}"/>
              </a:ext>
            </a:extLst>
          </p:cNvPr>
          <p:cNvSpPr txBox="1"/>
          <p:nvPr/>
        </p:nvSpPr>
        <p:spPr>
          <a:xfrm>
            <a:off x="293615" y="4199785"/>
            <a:ext cx="5905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And in particular, for those who won an Olympic medal: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FAEEDA34-C986-49D4-A0A7-4782B0DA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434" y="3670183"/>
            <a:ext cx="27336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6D27D355-DEE1-4A10-9834-46F543EB61EE}"/>
              </a:ext>
            </a:extLst>
          </p:cNvPr>
          <p:cNvSpPr/>
          <p:nvPr/>
        </p:nvSpPr>
        <p:spPr>
          <a:xfrm>
            <a:off x="7633982" y="1855406"/>
            <a:ext cx="1098957" cy="600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ימינה 11">
            <a:extLst>
              <a:ext uri="{FF2B5EF4-FFF2-40B4-BE49-F238E27FC236}">
                <a16:creationId xmlns:a16="http://schemas.microsoft.com/office/drawing/2014/main" id="{214ACB83-FC32-4D78-895C-A151F596256C}"/>
              </a:ext>
            </a:extLst>
          </p:cNvPr>
          <p:cNvSpPr/>
          <p:nvPr/>
        </p:nvSpPr>
        <p:spPr>
          <a:xfrm>
            <a:off x="7633981" y="4084368"/>
            <a:ext cx="1098957" cy="600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8AA6F07B-113E-45EE-A610-5AF6458F6B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r="25746" b="14123"/>
          <a:stretch/>
        </p:blipFill>
        <p:spPr>
          <a:xfrm>
            <a:off x="0" y="14469"/>
            <a:ext cx="740678" cy="856794"/>
          </a:xfrm>
          <a:prstGeom prst="rect">
            <a:avLst/>
          </a:prstGeom>
        </p:spPr>
      </p:pic>
      <p:pic>
        <p:nvPicPr>
          <p:cNvPr id="13" name="תמונה 12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5059B441-169D-4A9A-8807-11147AD00C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9226" b="10066"/>
          <a:stretch/>
        </p:blipFill>
        <p:spPr>
          <a:xfrm>
            <a:off x="1340844" y="75952"/>
            <a:ext cx="680974" cy="733827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20B25293-2C16-4AD6-98CA-CDAD260C4E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20768"/>
          <a:stretch/>
        </p:blipFill>
        <p:spPr>
          <a:xfrm>
            <a:off x="740678" y="301650"/>
            <a:ext cx="600166" cy="3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03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8CA98FCC-596C-4E33-AD24-0F1A3B479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262890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FAEEDA34-C986-49D4-A0A7-4782B0DA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325" y="1228724"/>
            <a:ext cx="27336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96B7ACC-077F-4C6D-8354-2FD7DBE57A99}"/>
              </a:ext>
            </a:extLst>
          </p:cNvPr>
          <p:cNvSpPr txBox="1"/>
          <p:nvPr/>
        </p:nvSpPr>
        <p:spPr>
          <a:xfrm>
            <a:off x="1012928" y="3435290"/>
            <a:ext cx="101661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see that in both cases, the winter season constitutes less then 20%! It means that in total, the vast majority of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</a:t>
            </a: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lympic athletes, not only those who won a medal, but also the rest, have participated in summer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</a:t>
            </a: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lympics rather than winter ones.</a:t>
            </a:r>
          </a:p>
          <a:p>
            <a:endParaRPr lang="en-US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number of competitors in summer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</a:t>
            </a:r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lympic games is at least 4 times bigger than the number of competitors in the winter ones.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48D851B-CEA8-420C-8339-49DCC83DAC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r="25746" b="14123"/>
          <a:stretch/>
        </p:blipFill>
        <p:spPr>
          <a:xfrm>
            <a:off x="0" y="14469"/>
            <a:ext cx="740678" cy="856794"/>
          </a:xfrm>
          <a:prstGeom prst="rect">
            <a:avLst/>
          </a:prstGeom>
        </p:spPr>
      </p:pic>
      <p:pic>
        <p:nvPicPr>
          <p:cNvPr id="8" name="תמונה 7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2CAB2256-F0F1-4D4A-80A5-E34176383E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r="9226" b="10066"/>
          <a:stretch/>
        </p:blipFill>
        <p:spPr>
          <a:xfrm>
            <a:off x="1340844" y="75952"/>
            <a:ext cx="680974" cy="7338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985DF69-1001-434A-9CAE-B4C42915BB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20768"/>
          <a:stretch/>
        </p:blipFill>
        <p:spPr>
          <a:xfrm>
            <a:off x="740678" y="301650"/>
            <a:ext cx="600166" cy="36072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34921FC-4E81-4219-9AFB-1DB1CB4CCD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5576" r="25747" b="16572"/>
          <a:stretch/>
        </p:blipFill>
        <p:spPr>
          <a:xfrm>
            <a:off x="4980265" y="909114"/>
            <a:ext cx="2231471" cy="2441547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14491601-5FD2-4B96-BD86-F3084787C93E}"/>
              </a:ext>
            </a:extLst>
          </p:cNvPr>
          <p:cNvSpPr txBox="1"/>
          <p:nvPr/>
        </p:nvSpPr>
        <p:spPr>
          <a:xfrm>
            <a:off x="3748132" y="385894"/>
            <a:ext cx="4695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Season Analysis Cont.</a:t>
            </a:r>
          </a:p>
        </p:txBody>
      </p:sp>
    </p:spTree>
    <p:extLst>
      <p:ext uri="{BB962C8B-B14F-4D97-AF65-F5344CB8AC3E}">
        <p14:creationId xmlns:p14="http://schemas.microsoft.com/office/powerpoint/2010/main" val="4052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4364722" y="385894"/>
            <a:ext cx="3462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Top Countries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C497597-8DAB-447A-BA0E-8D7A79BC739C}"/>
              </a:ext>
            </a:extLst>
          </p:cNvPr>
          <p:cNvSpPr txBox="1"/>
          <p:nvPr/>
        </p:nvSpPr>
        <p:spPr>
          <a:xfrm>
            <a:off x="0" y="1157681"/>
            <a:ext cx="11325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those visualizations, now we are interested to find the countries with the most Olympic medals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DDFD00-37BC-4163-A867-3270BC224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13" y="1562100"/>
            <a:ext cx="353377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17DE694A-1C63-4F8A-8615-E1FC1A44C16F}"/>
              </a:ext>
            </a:extLst>
          </p:cNvPr>
          <p:cNvSpPr txBox="1"/>
          <p:nvPr/>
        </p:nvSpPr>
        <p:spPr>
          <a:xfrm>
            <a:off x="0" y="5295900"/>
            <a:ext cx="512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As it may be noted, the United States is the only country with more than 14,000 Olympic medals!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54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1735CEBE-BC35-4AB9-8EA6-190A6E681ABE}"/>
              </a:ext>
            </a:extLst>
          </p:cNvPr>
          <p:cNvSpPr txBox="1"/>
          <p:nvPr/>
        </p:nvSpPr>
        <p:spPr>
          <a:xfrm>
            <a:off x="4603459" y="385894"/>
            <a:ext cx="298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Top Sports</a:t>
            </a: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0B94D38-C6DC-4FA5-9DE1-4F45C209B4DC}"/>
              </a:ext>
            </a:extLst>
          </p:cNvPr>
          <p:cNvSpPr txBox="1"/>
          <p:nvPr/>
        </p:nvSpPr>
        <p:spPr>
          <a:xfrm>
            <a:off x="478172" y="880274"/>
            <a:ext cx="7432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 which sport has produced the most Olympic medals thus far?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975445-CBDD-4536-AB27-E8C3DD1C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73" y="1238992"/>
            <a:ext cx="7631360" cy="47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70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8683D451-CB00-4395-AFC2-65407861F17F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477D72CE-D7C8-4BCB-849B-B51C321E740A}"/>
              </a:ext>
            </a:extLst>
          </p:cNvPr>
          <p:cNvSpPr txBox="1"/>
          <p:nvPr/>
        </p:nvSpPr>
        <p:spPr>
          <a:xfrm>
            <a:off x="805343" y="1325461"/>
            <a:ext cx="9135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see that Athletics,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9900"/>
                </a:highlight>
                <a:latin typeface="Berlin Sans FB Demi" panose="020E0802020502020306" pitchFamily="34" charset="0"/>
              </a:rPr>
              <a:t>Swimming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and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Gymnastics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are the top 3 sports!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Furthermore, it turns out that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erlin Sans FB Demi" panose="020E0802020502020306" pitchFamily="34" charset="0"/>
              </a:rPr>
              <a:t>Athletics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is by far the most popular sport!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5A22FD1-0FD0-45C4-8045-EBACD1AE00A4}"/>
              </a:ext>
            </a:extLst>
          </p:cNvPr>
          <p:cNvSpPr txBox="1"/>
          <p:nvPr/>
        </p:nvSpPr>
        <p:spPr>
          <a:xfrm>
            <a:off x="4603459" y="385894"/>
            <a:ext cx="3902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EDA – Top Sports Cont.</a:t>
            </a:r>
          </a:p>
        </p:txBody>
      </p:sp>
    </p:spTree>
    <p:extLst>
      <p:ext uri="{BB962C8B-B14F-4D97-AF65-F5344CB8AC3E}">
        <p14:creationId xmlns:p14="http://schemas.microsoft.com/office/powerpoint/2010/main" val="234515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5E4733D-A2E0-4BAE-BCC9-E080AE0389E8}"/>
              </a:ext>
            </a:extLst>
          </p:cNvPr>
          <p:cNvSpPr txBox="1"/>
          <p:nvPr/>
        </p:nvSpPr>
        <p:spPr>
          <a:xfrm>
            <a:off x="1006679" y="494950"/>
            <a:ext cx="986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Berlin Sans FB Demi" panose="020E0802020502020306" pitchFamily="34" charset="0"/>
              </a:rPr>
              <a:t>Data Acquisition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D59AC38-8AE4-4938-8D9A-FA2B725A1981}"/>
              </a:ext>
            </a:extLst>
          </p:cNvPr>
          <p:cNvSpPr txBox="1"/>
          <p:nvPr/>
        </p:nvSpPr>
        <p:spPr>
          <a:xfrm>
            <a:off x="0" y="1954635"/>
            <a:ext cx="10377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erlin Sans FB Demi" panose="020E0802020502020306" pitchFamily="34" charset="0"/>
              </a:rPr>
              <a:t>Obtaining the data was the most difficult part in the project.</a:t>
            </a:r>
          </a:p>
          <a:p>
            <a:r>
              <a:rPr lang="en-US" b="1" dirty="0">
                <a:latin typeface="Berlin Sans FB Demi" panose="020E0802020502020306" pitchFamily="34" charset="0"/>
              </a:rPr>
              <a:t>I used with Selenium package to extract it.</a:t>
            </a:r>
          </a:p>
          <a:p>
            <a:endParaRPr lang="en-US" b="1" dirty="0">
              <a:latin typeface="Berlin Sans FB Demi" panose="020E0802020502020306" pitchFamily="34" charset="0"/>
            </a:endParaRPr>
          </a:p>
          <a:p>
            <a:r>
              <a:rPr lang="en-US" b="1" dirty="0">
                <a:latin typeface="Berlin Sans FB Demi" panose="020E0802020502020306" pitchFamily="34" charset="0"/>
              </a:rPr>
              <a:t>Data Source: </a:t>
            </a:r>
            <a:r>
              <a:rPr lang="en-US" b="1" dirty="0">
                <a:solidFill>
                  <a:schemeClr val="accent1"/>
                </a:solidFill>
                <a:latin typeface="Berlin Sans FB Demi" panose="020E0802020502020306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https://olympics.com</a:t>
            </a:r>
            <a:r>
              <a:rPr lang="en-US" b="1" dirty="0">
                <a:latin typeface="Berlin Sans FB Demi" panose="020E0802020502020306" pitchFamily="34" charset="0"/>
              </a:rPr>
              <a:t> (Crawling)</a:t>
            </a:r>
          </a:p>
          <a:p>
            <a:r>
              <a:rPr lang="en-US" b="1" dirty="0">
                <a:latin typeface="Berlin Sans FB Demi" panose="020E0802020502020306" pitchFamily="34" charset="0"/>
              </a:rPr>
              <a:t>It is a dynamic webpage which contains: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Hidden Dropdowns &amp; Nested Dynamic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Overlapping Cookie Elements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Berlin Sans FB Demi" panose="020E0802020502020306" pitchFamily="34" charset="0"/>
              </a:rPr>
              <a:t>DOM Inconsistency</a:t>
            </a:r>
          </a:p>
        </p:txBody>
      </p:sp>
      <p:graphicFrame>
        <p:nvGraphicFramePr>
          <p:cNvPr id="12" name="דיאגרמה 11">
            <a:extLst>
              <a:ext uri="{FF2B5EF4-FFF2-40B4-BE49-F238E27FC236}">
                <a16:creationId xmlns:a16="http://schemas.microsoft.com/office/drawing/2014/main" id="{425B1BAC-9D83-4135-B871-F61B995B0A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032448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תמונה 2">
            <a:extLst>
              <a:ext uri="{FF2B5EF4-FFF2-40B4-BE49-F238E27FC236}">
                <a16:creationId xmlns:a16="http://schemas.microsoft.com/office/drawing/2014/main" id="{2CF4902B-79FC-4240-BAEA-DAA2FB2377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49" y="2656963"/>
            <a:ext cx="4170901" cy="2583924"/>
          </a:xfrm>
          <a:prstGeom prst="roundRect">
            <a:avLst>
              <a:gd name="adj" fmla="val 1934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6545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400850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584933" y="385894"/>
            <a:ext cx="302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  <a:latin typeface="Berlin Sans FB Demi" panose="020E0802020502020306" pitchFamily="34" charset="0"/>
              </a:rPr>
              <a:t>Machine Learning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5B711B9-989E-485A-AAA2-CAE5717FA6CC}"/>
              </a:ext>
            </a:extLst>
          </p:cNvPr>
          <p:cNvSpPr txBox="1"/>
          <p:nvPr/>
        </p:nvSpPr>
        <p:spPr>
          <a:xfrm>
            <a:off x="1" y="1778466"/>
            <a:ext cx="7575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Encoding categorial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Ignore sports with insufficient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Binning numerical variables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Identifying the type of learning model and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Creating Various Models &amp; Prediction</a:t>
            </a:r>
          </a:p>
        </p:txBody>
      </p:sp>
    </p:spTree>
    <p:extLst>
      <p:ext uri="{BB962C8B-B14F-4D97-AF65-F5344CB8AC3E}">
        <p14:creationId xmlns:p14="http://schemas.microsoft.com/office/powerpoint/2010/main" val="1805565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1914088" y="385894"/>
            <a:ext cx="83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Encoding Categorical Variables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0E679BD-DFF2-4FFB-883A-2486B7D7366D}"/>
              </a:ext>
            </a:extLst>
          </p:cNvPr>
          <p:cNvSpPr txBox="1"/>
          <p:nvPr/>
        </p:nvSpPr>
        <p:spPr>
          <a:xfrm>
            <a:off x="248873" y="1234714"/>
            <a:ext cx="333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cleaned data looks like: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CC517335-A8D9-49D4-9034-9C6EC7E13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6418" y="1670680"/>
            <a:ext cx="7139163" cy="33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1914088" y="385894"/>
            <a:ext cx="83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Encoding Categorical Variables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EF6E577-A5BE-4AA8-9474-9CBFA73E859B}"/>
              </a:ext>
            </a:extLst>
          </p:cNvPr>
          <p:cNvSpPr txBox="1"/>
          <p:nvPr/>
        </p:nvSpPr>
        <p:spPr>
          <a:xfrm>
            <a:off x="218115" y="1070515"/>
            <a:ext cx="3951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First, we will encode the medals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Have medal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Does not have medal = 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1DFDDF9-6181-4FCE-8C58-8A137800A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638" y="2195343"/>
            <a:ext cx="9610725" cy="3219450"/>
          </a:xfrm>
          <a:prstGeom prst="rect">
            <a:avLst/>
          </a:prstGeom>
        </p:spPr>
      </p:pic>
      <p:sp>
        <p:nvSpPr>
          <p:cNvPr id="10" name="מסגרת 9">
            <a:extLst>
              <a:ext uri="{FF2B5EF4-FFF2-40B4-BE49-F238E27FC236}">
                <a16:creationId xmlns:a16="http://schemas.microsoft.com/office/drawing/2014/main" id="{A95867DB-3F11-4524-8BFB-AA0766585524}"/>
              </a:ext>
            </a:extLst>
          </p:cNvPr>
          <p:cNvSpPr/>
          <p:nvPr/>
        </p:nvSpPr>
        <p:spPr>
          <a:xfrm>
            <a:off x="10620462" y="3445778"/>
            <a:ext cx="159391" cy="17386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89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1914088" y="385894"/>
            <a:ext cx="83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Encoding Categorical Variables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EF6E577-A5BE-4AA8-9474-9CBFA73E859B}"/>
              </a:ext>
            </a:extLst>
          </p:cNvPr>
          <p:cNvSpPr txBox="1"/>
          <p:nvPr/>
        </p:nvSpPr>
        <p:spPr>
          <a:xfrm>
            <a:off x="218115" y="1070515"/>
            <a:ext cx="3816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Next, we will encode the seasons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Summer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Winter = 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00C775-12C8-4905-B57F-BD157D7DE0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688" y="2128313"/>
            <a:ext cx="9572625" cy="3171825"/>
          </a:xfrm>
          <a:prstGeom prst="rect">
            <a:avLst/>
          </a:prstGeom>
        </p:spPr>
      </p:pic>
      <p:sp>
        <p:nvSpPr>
          <p:cNvPr id="9" name="מסגרת 8">
            <a:extLst>
              <a:ext uri="{FF2B5EF4-FFF2-40B4-BE49-F238E27FC236}">
                <a16:creationId xmlns:a16="http://schemas.microsoft.com/office/drawing/2014/main" id="{BD8D7AED-9D39-4E4C-A854-64A792DE7A87}"/>
              </a:ext>
            </a:extLst>
          </p:cNvPr>
          <p:cNvSpPr/>
          <p:nvPr/>
        </p:nvSpPr>
        <p:spPr>
          <a:xfrm>
            <a:off x="6912528" y="3387055"/>
            <a:ext cx="159391" cy="17386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1914088" y="385894"/>
            <a:ext cx="8363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Encoding Categorical Variables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7EF6E577-A5BE-4AA8-9474-9CBFA73E859B}"/>
              </a:ext>
            </a:extLst>
          </p:cNvPr>
          <p:cNvSpPr txBox="1"/>
          <p:nvPr/>
        </p:nvSpPr>
        <p:spPr>
          <a:xfrm>
            <a:off x="218114" y="1070515"/>
            <a:ext cx="38589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we will encode the genders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Male(M)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Female(F) = 0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0F1DB3C-CBDD-45EC-B5EA-DA2965C38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925" y="2006912"/>
            <a:ext cx="9582150" cy="3228975"/>
          </a:xfrm>
          <a:prstGeom prst="rect">
            <a:avLst/>
          </a:prstGeom>
        </p:spPr>
      </p:pic>
      <p:sp>
        <p:nvSpPr>
          <p:cNvPr id="9" name="מסגרת 8">
            <a:extLst>
              <a:ext uri="{FF2B5EF4-FFF2-40B4-BE49-F238E27FC236}">
                <a16:creationId xmlns:a16="http://schemas.microsoft.com/office/drawing/2014/main" id="{BD8D7AED-9D39-4E4C-A854-64A792DE7A87}"/>
              </a:ext>
            </a:extLst>
          </p:cNvPr>
          <p:cNvSpPr/>
          <p:nvPr/>
        </p:nvSpPr>
        <p:spPr>
          <a:xfrm>
            <a:off x="2812628" y="3245456"/>
            <a:ext cx="159391" cy="173861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3034718" y="385894"/>
            <a:ext cx="6122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Feature Selection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0E679BD-DFF2-4FFB-883A-2486B7D7366D}"/>
              </a:ext>
            </a:extLst>
          </p:cNvPr>
          <p:cNvSpPr txBox="1"/>
          <p:nvPr/>
        </p:nvSpPr>
        <p:spPr>
          <a:xfrm>
            <a:off x="0" y="1228771"/>
            <a:ext cx="873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games column is essentially consisted of both the year and the season columns.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Therefore, we will drop it.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DBA5B09-8FCA-4878-B489-0A5552F53F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2550" y="2663115"/>
            <a:ext cx="9486900" cy="2333625"/>
          </a:xfrm>
          <a:prstGeom prst="rect">
            <a:avLst/>
          </a:prstGeom>
        </p:spPr>
      </p:pic>
      <p:sp>
        <p:nvSpPr>
          <p:cNvPr id="9" name="סוגר מסולסל ימני 8">
            <a:extLst>
              <a:ext uri="{FF2B5EF4-FFF2-40B4-BE49-F238E27FC236}">
                <a16:creationId xmlns:a16="http://schemas.microsoft.com/office/drawing/2014/main" id="{6E433EF7-EB98-4CC0-B9FF-478724A54EF2}"/>
              </a:ext>
            </a:extLst>
          </p:cNvPr>
          <p:cNvSpPr/>
          <p:nvPr/>
        </p:nvSpPr>
        <p:spPr>
          <a:xfrm rot="16200000">
            <a:off x="6438936" y="2312454"/>
            <a:ext cx="326064" cy="548640"/>
          </a:xfrm>
          <a:prstGeom prst="rightBrace">
            <a:avLst>
              <a:gd name="adj1" fmla="val 17197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חץ: מעוקל למטה 11">
            <a:extLst>
              <a:ext uri="{FF2B5EF4-FFF2-40B4-BE49-F238E27FC236}">
                <a16:creationId xmlns:a16="http://schemas.microsoft.com/office/drawing/2014/main" id="{B9AD3079-4192-4991-AAD4-E6C5370EA2FC}"/>
              </a:ext>
            </a:extLst>
          </p:cNvPr>
          <p:cNvSpPr/>
          <p:nvPr/>
        </p:nvSpPr>
        <p:spPr>
          <a:xfrm rot="10800000" flipV="1">
            <a:off x="5760720" y="1852064"/>
            <a:ext cx="914400" cy="535101"/>
          </a:xfrm>
          <a:prstGeom prst="curvedDownArrow">
            <a:avLst>
              <a:gd name="adj1" fmla="val 25000"/>
              <a:gd name="adj2" fmla="val 50000"/>
              <a:gd name="adj3" fmla="val 43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מסגרת 12">
            <a:extLst>
              <a:ext uri="{FF2B5EF4-FFF2-40B4-BE49-F238E27FC236}">
                <a16:creationId xmlns:a16="http://schemas.microsoft.com/office/drawing/2014/main" id="{1185C4DC-A656-49B0-9C5A-DA5E5ECC36C0}"/>
              </a:ext>
            </a:extLst>
          </p:cNvPr>
          <p:cNvSpPr/>
          <p:nvPr/>
        </p:nvSpPr>
        <p:spPr>
          <a:xfrm>
            <a:off x="5614417" y="2717979"/>
            <a:ext cx="548640" cy="2146630"/>
          </a:xfrm>
          <a:prstGeom prst="frame">
            <a:avLst>
              <a:gd name="adj1" fmla="val 702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74BBED5-9EF3-4F23-9536-B2727CE244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2550" y="2016784"/>
            <a:ext cx="237456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3034718" y="385894"/>
            <a:ext cx="6122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Feature Selection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0E679BD-DFF2-4FFB-883A-2486B7D7366D}"/>
              </a:ext>
            </a:extLst>
          </p:cNvPr>
          <p:cNvSpPr txBox="1"/>
          <p:nvPr/>
        </p:nvSpPr>
        <p:spPr>
          <a:xfrm>
            <a:off x="0" y="1228771"/>
            <a:ext cx="4672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In addition, we will drop irrelevant columns.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0F41955-E30E-45CB-8678-90DF2C4863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860" y="2013013"/>
            <a:ext cx="7288281" cy="3153347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102D078B-9E9C-4060-81C4-46F524A961F4}"/>
              </a:ext>
            </a:extLst>
          </p:cNvPr>
          <p:cNvSpPr txBox="1"/>
          <p:nvPr/>
        </p:nvSpPr>
        <p:spPr>
          <a:xfrm>
            <a:off x="0" y="5258104"/>
            <a:ext cx="893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all, the athlete's performance in every Olympic game and every sport it includes is measured by its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own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abilities.</a:t>
            </a:r>
          </a:p>
        </p:txBody>
      </p:sp>
    </p:spTree>
    <p:extLst>
      <p:ext uri="{BB962C8B-B14F-4D97-AF65-F5344CB8AC3E}">
        <p14:creationId xmlns:p14="http://schemas.microsoft.com/office/powerpoint/2010/main" val="2994029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710967" y="385894"/>
            <a:ext cx="10770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Ignore sports with insufficient amount of data 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11FA0B5-8919-4826-BF3D-23DECD04A75A}"/>
              </a:ext>
            </a:extLst>
          </p:cNvPr>
          <p:cNvSpPr txBox="1"/>
          <p:nvPr/>
        </p:nvSpPr>
        <p:spPr>
          <a:xfrm>
            <a:off x="0" y="1234714"/>
            <a:ext cx="450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At this point,  the updated data looks like: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0900421-6C6B-4833-B07C-D868BD620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2446" y="2102665"/>
            <a:ext cx="7267109" cy="29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22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710967" y="385894"/>
            <a:ext cx="10770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Ignore sports with insufficient amount of data 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11FA0B5-8919-4826-BF3D-23DECD04A75A}"/>
              </a:ext>
            </a:extLst>
          </p:cNvPr>
          <p:cNvSpPr txBox="1"/>
          <p:nvPr/>
        </p:nvSpPr>
        <p:spPr>
          <a:xfrm>
            <a:off x="0" y="1234714"/>
            <a:ext cx="5570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 closer look at the sport column reveals that a portion of the sports have fewer than 1000 records!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Explanation: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Some of these sports have been discontinued, and others have a low participation rate.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E16539-1B85-4F97-B71F-C0670E648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0290" y="1234714"/>
            <a:ext cx="5754848" cy="45762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6B63C4F-9241-418A-8498-2311CCC795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0836" y="1711354"/>
            <a:ext cx="1732497" cy="4087915"/>
          </a:xfrm>
          <a:prstGeom prst="rect">
            <a:avLst/>
          </a:prstGeom>
        </p:spPr>
      </p:pic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8C49B557-93DE-4BB3-BB03-E9F22A176253}"/>
              </a:ext>
            </a:extLst>
          </p:cNvPr>
          <p:cNvCxnSpPr>
            <a:cxnSpLocks/>
          </p:cNvCxnSpPr>
          <p:nvPr/>
        </p:nvCxnSpPr>
        <p:spPr>
          <a:xfrm>
            <a:off x="9177556" y="1644242"/>
            <a:ext cx="0" cy="4253219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24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710967" y="385894"/>
            <a:ext cx="107700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Ignore events with insufficient amount of data 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11FA0B5-8919-4826-BF3D-23DECD04A75A}"/>
              </a:ext>
            </a:extLst>
          </p:cNvPr>
          <p:cNvSpPr txBox="1"/>
          <p:nvPr/>
        </p:nvSpPr>
        <p:spPr>
          <a:xfrm>
            <a:off x="0" y="1234714"/>
            <a:ext cx="557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will remove sports with less than 1000 records.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9A83D99-630F-4DD8-B4D2-D720CD8C58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2" t="919" r="217" b="7324"/>
          <a:stretch/>
        </p:blipFill>
        <p:spPr>
          <a:xfrm>
            <a:off x="1612085" y="1668887"/>
            <a:ext cx="8967830" cy="411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דיאגרמה 7">
            <a:extLst>
              <a:ext uri="{FF2B5EF4-FFF2-40B4-BE49-F238E27FC236}">
                <a16:creationId xmlns:a16="http://schemas.microsoft.com/office/drawing/2014/main" id="{8BBCBF38-6403-4415-9A35-EDFC16602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477737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A0984E1-451C-4F2B-ACF5-3776D9B0226A}"/>
              </a:ext>
            </a:extLst>
          </p:cNvPr>
          <p:cNvSpPr txBox="1"/>
          <p:nvPr/>
        </p:nvSpPr>
        <p:spPr>
          <a:xfrm>
            <a:off x="1643556" y="258062"/>
            <a:ext cx="8904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Berlin Sans FB Demi" panose="020E0802020502020306" pitchFamily="34" charset="0"/>
              </a:rPr>
              <a:t>Data Acquisition – </a:t>
            </a:r>
            <a:r>
              <a:rPr lang="en-US" sz="2400" dirty="0">
                <a:latin typeface="Berlin Sans FB Demi" panose="020E0802020502020306" pitchFamily="34" charset="0"/>
              </a:rPr>
              <a:t>Hidden Dropdowns &amp; Nested Dynamic Pages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Berlin Sans FB Demi" panose="020E0802020502020306" pitchFamily="34" charset="0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12F1CCFD-151F-4F31-B4B2-6C44CC4D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697" y="908811"/>
            <a:ext cx="4653531" cy="252018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9E844CA-47E0-4E49-A5DA-F385D202F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3441" y="864445"/>
            <a:ext cx="5066886" cy="4627756"/>
          </a:xfrm>
          <a:prstGeom prst="rect">
            <a:avLst/>
          </a:prstGeom>
        </p:spPr>
      </p:pic>
      <p:sp>
        <p:nvSpPr>
          <p:cNvPr id="18" name="מעגל: חלול 17">
            <a:extLst>
              <a:ext uri="{FF2B5EF4-FFF2-40B4-BE49-F238E27FC236}">
                <a16:creationId xmlns:a16="http://schemas.microsoft.com/office/drawing/2014/main" id="{F90432A6-A993-4B55-BFF4-5E8EFF863383}"/>
              </a:ext>
            </a:extLst>
          </p:cNvPr>
          <p:cNvSpPr/>
          <p:nvPr/>
        </p:nvSpPr>
        <p:spPr>
          <a:xfrm>
            <a:off x="2567030" y="3196205"/>
            <a:ext cx="394283" cy="224406"/>
          </a:xfrm>
          <a:prstGeom prst="donut">
            <a:avLst>
              <a:gd name="adj" fmla="val 189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9E3C725B-8E51-411B-A85E-DC5A174CFD53}"/>
              </a:ext>
            </a:extLst>
          </p:cNvPr>
          <p:cNvCxnSpPr>
            <a:cxnSpLocks/>
          </p:cNvCxnSpPr>
          <p:nvPr/>
        </p:nvCxnSpPr>
        <p:spPr>
          <a:xfrm flipV="1">
            <a:off x="1797455" y="3504501"/>
            <a:ext cx="799790" cy="932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" name="תמונה 29">
            <a:extLst>
              <a:ext uri="{FF2B5EF4-FFF2-40B4-BE49-F238E27FC236}">
                <a16:creationId xmlns:a16="http://schemas.microsoft.com/office/drawing/2014/main" id="{A834E67B-E5D2-4710-9014-C0A9AD0A3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557" y="4587353"/>
            <a:ext cx="4905375" cy="809625"/>
          </a:xfrm>
          <a:prstGeom prst="rect">
            <a:avLst/>
          </a:prstGeom>
        </p:spPr>
      </p:pic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50087693-C776-408E-8765-FAAB0C024472}"/>
              </a:ext>
            </a:extLst>
          </p:cNvPr>
          <p:cNvSpPr txBox="1"/>
          <p:nvPr/>
        </p:nvSpPr>
        <p:spPr>
          <a:xfrm>
            <a:off x="415092" y="5595438"/>
            <a:ext cx="436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use of XPATH &amp; CSS Selectors</a:t>
            </a:r>
          </a:p>
        </p:txBody>
      </p:sp>
      <p:sp>
        <p:nvSpPr>
          <p:cNvPr id="10" name="מעגל: חלול 9">
            <a:extLst>
              <a:ext uri="{FF2B5EF4-FFF2-40B4-BE49-F238E27FC236}">
                <a16:creationId xmlns:a16="http://schemas.microsoft.com/office/drawing/2014/main" id="{473F2760-9CFC-41D1-9584-5DBA6F3B6BD6}"/>
              </a:ext>
            </a:extLst>
          </p:cNvPr>
          <p:cNvSpPr/>
          <p:nvPr/>
        </p:nvSpPr>
        <p:spPr>
          <a:xfrm>
            <a:off x="9852414" y="2291592"/>
            <a:ext cx="321107" cy="224406"/>
          </a:xfrm>
          <a:prstGeom prst="donut">
            <a:avLst>
              <a:gd name="adj" fmla="val 189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מחבר חץ ישר 11">
            <a:extLst>
              <a:ext uri="{FF2B5EF4-FFF2-40B4-BE49-F238E27FC236}">
                <a16:creationId xmlns:a16="http://schemas.microsoft.com/office/drawing/2014/main" id="{0ACB7C13-384A-4BA7-82C1-585D268FDA09}"/>
              </a:ext>
            </a:extLst>
          </p:cNvPr>
          <p:cNvCxnSpPr>
            <a:cxnSpLocks/>
          </p:cNvCxnSpPr>
          <p:nvPr/>
        </p:nvCxnSpPr>
        <p:spPr>
          <a:xfrm flipH="1" flipV="1">
            <a:off x="10232244" y="2515998"/>
            <a:ext cx="1178201" cy="1130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12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719356" y="385894"/>
            <a:ext cx="10753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Ignore sports with insufficient amount of data 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F8BDC20-96AF-4FD5-8263-F2B663306645}"/>
              </a:ext>
            </a:extLst>
          </p:cNvPr>
          <p:cNvSpPr txBox="1"/>
          <p:nvPr/>
        </p:nvSpPr>
        <p:spPr>
          <a:xfrm>
            <a:off x="587228" y="1644242"/>
            <a:ext cx="627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All that is left for us to do is to encode the revised sports!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B7827E5-BC0F-442B-AF2E-405ED7BF0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638" y="2256420"/>
            <a:ext cx="9610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34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158068" y="385894"/>
            <a:ext cx="7875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Binning numerical variables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4B2D6CE9-C193-4AB0-BBCF-DBF0FB415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0" y="1735166"/>
            <a:ext cx="95631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80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158068" y="385894"/>
            <a:ext cx="7875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Binning numerical variables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AE7010B-E2D7-4185-A0D6-5F565798B8F6}"/>
              </a:ext>
            </a:extLst>
          </p:cNvPr>
          <p:cNvSpPr txBox="1"/>
          <p:nvPr/>
        </p:nvSpPr>
        <p:spPr>
          <a:xfrm>
            <a:off x="0" y="1560352"/>
            <a:ext cx="4613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that, our final dataframe looks like: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F4B2236-1AA7-4201-BC7A-D8D2B89348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1" t="799" r="2338" b="1919"/>
          <a:stretch/>
        </p:blipFill>
        <p:spPr>
          <a:xfrm>
            <a:off x="3491218" y="1996796"/>
            <a:ext cx="5209565" cy="37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098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-33206" y="385894"/>
            <a:ext cx="12258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Identifying the type of learning model and the problem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4630018-256D-497F-BC8A-9A9E498A639A}"/>
              </a:ext>
            </a:extLst>
          </p:cNvPr>
          <p:cNvSpPr txBox="1"/>
          <p:nvPr/>
        </p:nvSpPr>
        <p:spPr>
          <a:xfrm>
            <a:off x="0" y="1497706"/>
            <a:ext cx="753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What are we even trying to predict?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422B735-BC98-4D0D-AA4E-0C7FB7337E12}"/>
              </a:ext>
            </a:extLst>
          </p:cNvPr>
          <p:cNvSpPr txBox="1"/>
          <p:nvPr/>
        </p:nvSpPr>
        <p:spPr>
          <a:xfrm>
            <a:off x="360727" y="2117076"/>
            <a:ext cx="7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are attempting to forecast whether or not an individual can win an Olympic medal based on his personal statistics and skills.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A0F497E-4D7B-442F-AC59-E5820EA8707D}"/>
              </a:ext>
            </a:extLst>
          </p:cNvPr>
          <p:cNvSpPr txBox="1"/>
          <p:nvPr/>
        </p:nvSpPr>
        <p:spPr>
          <a:xfrm>
            <a:off x="360727" y="4034278"/>
            <a:ext cx="7457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Essentially, our learning model is a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00"/>
                </a:highlight>
                <a:latin typeface="Berlin Sans FB Demi" panose="020E0802020502020306" pitchFamily="34" charset="0"/>
              </a:rPr>
              <a:t>supervised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one.</a:t>
            </a:r>
          </a:p>
          <a:p>
            <a:b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Moreover, our problem is a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erlin Sans FB Demi" panose="020E0802020502020306" pitchFamily="34" charset="0"/>
              </a:rPr>
              <a:t>classification problem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since we are trying to predict a certain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erlin Sans FB Demi" panose="020E0802020502020306" pitchFamily="34" charset="0"/>
              </a:rPr>
              <a:t>categorical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variable value.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0D89BDD-6A8D-4203-9B73-DFB0C198F392}"/>
              </a:ext>
            </a:extLst>
          </p:cNvPr>
          <p:cNvSpPr txBox="1"/>
          <p:nvPr/>
        </p:nvSpPr>
        <p:spPr>
          <a:xfrm>
            <a:off x="0" y="3198167"/>
            <a:ext cx="962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what about the learning type of the model and the problem?</a:t>
            </a:r>
          </a:p>
        </p:txBody>
      </p:sp>
    </p:spTree>
    <p:extLst>
      <p:ext uri="{BB962C8B-B14F-4D97-AF65-F5344CB8AC3E}">
        <p14:creationId xmlns:p14="http://schemas.microsoft.com/office/powerpoint/2010/main" val="257893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1436091" y="385894"/>
            <a:ext cx="9319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Creating Various Models &amp; Prediction</a:t>
            </a:r>
            <a:endParaRPr lang="en-US" sz="2800" dirty="0"/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584D6713-4CA7-47DB-8AD6-CCBF3C352404}"/>
              </a:ext>
            </a:extLst>
          </p:cNvPr>
          <p:cNvSpPr txBox="1"/>
          <p:nvPr/>
        </p:nvSpPr>
        <p:spPr>
          <a:xfrm>
            <a:off x="0" y="1193116"/>
            <a:ext cx="8699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To begin, we'll divide the data into input variables (X) and output variable (y)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pic>
        <p:nvPicPr>
          <p:cNvPr id="44" name="תמונה 43">
            <a:extLst>
              <a:ext uri="{FF2B5EF4-FFF2-40B4-BE49-F238E27FC236}">
                <a16:creationId xmlns:a16="http://schemas.microsoft.com/office/drawing/2014/main" id="{24B89090-A63D-486F-9FE3-0745D74358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322" b="3259"/>
          <a:stretch/>
        </p:blipFill>
        <p:spPr>
          <a:xfrm>
            <a:off x="4094833" y="1734742"/>
            <a:ext cx="4002335" cy="602770"/>
          </a:xfrm>
          <a:prstGeom prst="rect">
            <a:avLst/>
          </a:prstGeom>
        </p:spPr>
      </p:pic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41003483-8250-49E6-8A58-70F5F62C52E6}"/>
              </a:ext>
            </a:extLst>
          </p:cNvPr>
          <p:cNvSpPr txBox="1"/>
          <p:nvPr/>
        </p:nvSpPr>
        <p:spPr>
          <a:xfrm>
            <a:off x="1398" y="2677485"/>
            <a:ext cx="368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we will do perform 2 actions: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45" name="תיבת טקסט 44">
            <a:extLst>
              <a:ext uri="{FF2B5EF4-FFF2-40B4-BE49-F238E27FC236}">
                <a16:creationId xmlns:a16="http://schemas.microsoft.com/office/drawing/2014/main" id="{0083B55B-5A58-42D9-AE62-8E550DE42EF6}"/>
              </a:ext>
            </a:extLst>
          </p:cNvPr>
          <p:cNvSpPr txBox="1"/>
          <p:nvPr/>
        </p:nvSpPr>
        <p:spPr>
          <a:xfrm>
            <a:off x="586130" y="3076483"/>
            <a:ext cx="769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Split the data into training and test 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Scaling the data</a:t>
            </a:r>
          </a:p>
        </p:txBody>
      </p:sp>
      <p:pic>
        <p:nvPicPr>
          <p:cNvPr id="49" name="תמונה 48">
            <a:extLst>
              <a:ext uri="{FF2B5EF4-FFF2-40B4-BE49-F238E27FC236}">
                <a16:creationId xmlns:a16="http://schemas.microsoft.com/office/drawing/2014/main" id="{7A502125-69B7-42F5-89B5-DC94270664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0910" y="3486734"/>
            <a:ext cx="7982956" cy="23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1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F4934F4-4A6A-401C-B7D8-4979E4016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02" y="2963609"/>
            <a:ext cx="3272282" cy="3096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388853" y="385894"/>
            <a:ext cx="74142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Logistic Regression Model</a:t>
            </a:r>
            <a:endParaRPr lang="en-US" sz="2800" dirty="0"/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98522FB-2A2C-4EE2-B5E4-E2B0CC3779B3}"/>
              </a:ext>
            </a:extLst>
          </p:cNvPr>
          <p:cNvSpPr txBox="1"/>
          <p:nvPr/>
        </p:nvSpPr>
        <p:spPr>
          <a:xfrm>
            <a:off x="117444" y="1429311"/>
            <a:ext cx="56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First, we will use a logistic regression model.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6ECB8F8-91FC-4FB4-8E84-E92E930913D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41" t="1835" b="2320"/>
          <a:stretch/>
        </p:blipFill>
        <p:spPr>
          <a:xfrm>
            <a:off x="117445" y="1878965"/>
            <a:ext cx="5629188" cy="248314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C10807F6-00AE-4667-AD97-C45596D9802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25" t="239" b="73913"/>
          <a:stretch/>
        </p:blipFill>
        <p:spPr>
          <a:xfrm>
            <a:off x="6247003" y="1878965"/>
            <a:ext cx="5329806" cy="1084644"/>
          </a:xfrm>
          <a:prstGeom prst="rect">
            <a:avLst/>
          </a:prstGeom>
        </p:spPr>
      </p:pic>
      <p:sp>
        <p:nvSpPr>
          <p:cNvPr id="6" name="מעגל: חלול 5">
            <a:extLst>
              <a:ext uri="{FF2B5EF4-FFF2-40B4-BE49-F238E27FC236}">
                <a16:creationId xmlns:a16="http://schemas.microsoft.com/office/drawing/2014/main" id="{83A2CE00-427C-495B-86A0-262686B68B5F}"/>
              </a:ext>
            </a:extLst>
          </p:cNvPr>
          <p:cNvSpPr/>
          <p:nvPr/>
        </p:nvSpPr>
        <p:spPr>
          <a:xfrm>
            <a:off x="9204711" y="3524357"/>
            <a:ext cx="360727" cy="1634872"/>
          </a:xfrm>
          <a:prstGeom prst="donut">
            <a:avLst>
              <a:gd name="adj" fmla="val 71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מחבר חץ ישר 8">
            <a:extLst>
              <a:ext uri="{FF2B5EF4-FFF2-40B4-BE49-F238E27FC236}">
                <a16:creationId xmlns:a16="http://schemas.microsoft.com/office/drawing/2014/main" id="{D0EEBCD7-6626-4A04-8C6E-6A3C72749DE2}"/>
              </a:ext>
            </a:extLst>
          </p:cNvPr>
          <p:cNvCxnSpPr>
            <a:cxnSpLocks/>
          </p:cNvCxnSpPr>
          <p:nvPr/>
        </p:nvCxnSpPr>
        <p:spPr>
          <a:xfrm flipV="1">
            <a:off x="3951215" y="4362106"/>
            <a:ext cx="5159229" cy="11201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84E1332-E5B9-462C-969A-809C88E8AD84}"/>
              </a:ext>
            </a:extLst>
          </p:cNvPr>
          <p:cNvSpPr txBox="1"/>
          <p:nvPr/>
        </p:nvSpPr>
        <p:spPr>
          <a:xfrm>
            <a:off x="211910" y="5413736"/>
            <a:ext cx="4353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see that the model above has not predicted even a single label as '1'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E7383A-90BF-4C37-9E8B-F3DFA933F7E6}"/>
              </a:ext>
            </a:extLst>
          </p:cNvPr>
          <p:cNvSpPr txBox="1"/>
          <p:nvPr/>
        </p:nvSpPr>
        <p:spPr>
          <a:xfrm>
            <a:off x="6524647" y="1430104"/>
            <a:ext cx="51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that, We will plot a confusion matrix:</a:t>
            </a:r>
          </a:p>
        </p:txBody>
      </p:sp>
    </p:spTree>
    <p:extLst>
      <p:ext uri="{BB962C8B-B14F-4D97-AF65-F5344CB8AC3E}">
        <p14:creationId xmlns:p14="http://schemas.microsoft.com/office/powerpoint/2010/main" val="321655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0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0AEF58E2-07E8-4BFD-B1BE-71141818C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69" y="1854243"/>
            <a:ext cx="5857875" cy="2238375"/>
          </a:xfrm>
          <a:prstGeom prst="rect">
            <a:avLst/>
          </a:prstGeom>
        </p:spPr>
      </p:pic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596786" y="385894"/>
            <a:ext cx="6998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Decision Tree Classifier</a:t>
            </a:r>
            <a:endParaRPr lang="en-US" sz="2800" dirty="0"/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898522FB-2A2C-4EE2-B5E4-E2B0CC3779B3}"/>
              </a:ext>
            </a:extLst>
          </p:cNvPr>
          <p:cNvSpPr txBox="1"/>
          <p:nvPr/>
        </p:nvSpPr>
        <p:spPr>
          <a:xfrm>
            <a:off x="154869" y="1375794"/>
            <a:ext cx="56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we will use a decision tree classifier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84E1332-E5B9-462C-969A-809C88E8AD84}"/>
              </a:ext>
            </a:extLst>
          </p:cNvPr>
          <p:cNvSpPr txBox="1"/>
          <p:nvPr/>
        </p:nvSpPr>
        <p:spPr>
          <a:xfrm>
            <a:off x="280856" y="4428874"/>
            <a:ext cx="461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see that this model performs better.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E7383A-90BF-4C37-9E8B-F3DFA933F7E6}"/>
              </a:ext>
            </a:extLst>
          </p:cNvPr>
          <p:cNvSpPr txBox="1"/>
          <p:nvPr/>
        </p:nvSpPr>
        <p:spPr>
          <a:xfrm>
            <a:off x="6509857" y="1375794"/>
            <a:ext cx="52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that, We will plot again a confusion matrix: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C180963-AAA2-481F-8A1E-059863075FDE}"/>
              </a:ext>
            </a:extLst>
          </p:cNvPr>
          <p:cNvSpPr txBox="1"/>
          <p:nvPr/>
        </p:nvSpPr>
        <p:spPr>
          <a:xfrm>
            <a:off x="276837" y="4732460"/>
            <a:ext cx="5629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However, since the accuracy is 1, there might be an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9900"/>
                </a:highlight>
                <a:latin typeface="Berlin Sans FB Demi" panose="020E0802020502020306" pitchFamily="34" charset="0"/>
              </a:rPr>
              <a:t>overfitting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issue.</a:t>
            </a:r>
            <a:b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</a:b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will handle it by using Random Forest algorithm in the next slide!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CF3EC7E1-E9FB-486B-9439-B151D6418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292" y="1854243"/>
            <a:ext cx="5667375" cy="1200150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A83465B-96D5-499C-BDF6-32B7D69D8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317" y="3054393"/>
            <a:ext cx="31908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מסגרת 22">
            <a:extLst>
              <a:ext uri="{FF2B5EF4-FFF2-40B4-BE49-F238E27FC236}">
                <a16:creationId xmlns:a16="http://schemas.microsoft.com/office/drawing/2014/main" id="{566FADE6-A729-470B-B8BC-2F32AD2EAD45}"/>
              </a:ext>
            </a:extLst>
          </p:cNvPr>
          <p:cNvSpPr/>
          <p:nvPr/>
        </p:nvSpPr>
        <p:spPr>
          <a:xfrm>
            <a:off x="243281" y="3355596"/>
            <a:ext cx="1426128" cy="201336"/>
          </a:xfrm>
          <a:prstGeom prst="frame">
            <a:avLst>
              <a:gd name="adj1" fmla="val 5603"/>
            </a:avLst>
          </a:prstGeom>
          <a:solidFill>
            <a:srgbClr val="FF0000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7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5" grpId="0"/>
      <p:bldP spid="2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596785" y="385894"/>
            <a:ext cx="73525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Random Forest Classifier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84E1332-E5B9-462C-969A-809C88E8AD84}"/>
              </a:ext>
            </a:extLst>
          </p:cNvPr>
          <p:cNvSpPr txBox="1"/>
          <p:nvPr/>
        </p:nvSpPr>
        <p:spPr>
          <a:xfrm>
            <a:off x="280856" y="4428874"/>
            <a:ext cx="4618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observe that this model produces great results.</a:t>
            </a:r>
            <a:endParaRPr lang="en-US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E7383A-90BF-4C37-9E8B-F3DFA933F7E6}"/>
              </a:ext>
            </a:extLst>
          </p:cNvPr>
          <p:cNvSpPr txBox="1"/>
          <p:nvPr/>
        </p:nvSpPr>
        <p:spPr>
          <a:xfrm>
            <a:off x="6509857" y="1375794"/>
            <a:ext cx="52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that, We will plot again a confusion matrix: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5A17968-B814-4270-A0A5-13AD21C2D1C0}"/>
              </a:ext>
            </a:extLst>
          </p:cNvPr>
          <p:cNvSpPr txBox="1"/>
          <p:nvPr/>
        </p:nvSpPr>
        <p:spPr>
          <a:xfrm>
            <a:off x="20984" y="1375794"/>
            <a:ext cx="56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Now, we will use a random forest classifier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0A01E85-D32E-4B44-9EB6-332D59F05E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84" y="1922282"/>
            <a:ext cx="5724525" cy="2238375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177B7E4-A94A-46AE-8CBE-02B51C900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64674" y="1922282"/>
            <a:ext cx="5676900" cy="116205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D3E8B5-0773-4B4B-9195-363912555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831" y="3084332"/>
            <a:ext cx="31908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8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2596786" y="385894"/>
            <a:ext cx="69079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Naïve Bayes Classifier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84E1332-E5B9-462C-969A-809C88E8AD84}"/>
              </a:ext>
            </a:extLst>
          </p:cNvPr>
          <p:cNvSpPr txBox="1"/>
          <p:nvPr/>
        </p:nvSpPr>
        <p:spPr>
          <a:xfrm>
            <a:off x="280856" y="4428874"/>
            <a:ext cx="5501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We can observe that this model produces excellent outcomes either.</a:t>
            </a:r>
            <a:endParaRPr lang="en-US" sz="1400" b="1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8E7383A-90BF-4C37-9E8B-F3DFA933F7E6}"/>
              </a:ext>
            </a:extLst>
          </p:cNvPr>
          <p:cNvSpPr txBox="1"/>
          <p:nvPr/>
        </p:nvSpPr>
        <p:spPr>
          <a:xfrm>
            <a:off x="6509857" y="1375794"/>
            <a:ext cx="52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After that, We will plot again a confusion matrix:</a:t>
            </a: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A5A17968-B814-4270-A0A5-13AD21C2D1C0}"/>
              </a:ext>
            </a:extLst>
          </p:cNvPr>
          <p:cNvSpPr txBox="1"/>
          <p:nvPr/>
        </p:nvSpPr>
        <p:spPr>
          <a:xfrm>
            <a:off x="152926" y="1375794"/>
            <a:ext cx="562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Lastly, we will use naïve bayes classifier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795665F-B44E-428E-8150-7E4B0A1F0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81" y="1911197"/>
            <a:ext cx="5753100" cy="2219325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8F75C461-0971-4A78-BC76-93964274F5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911197"/>
            <a:ext cx="5781675" cy="12001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2D2EAE4-08A6-4926-AA16-B7959A3C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566" y="3149812"/>
            <a:ext cx="3145173" cy="297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3464151" y="385894"/>
            <a:ext cx="5263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Machine Learning – Conclusions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E1C50BFF-CAFE-4CE2-9C49-B10C7BB57A9C}"/>
              </a:ext>
            </a:extLst>
          </p:cNvPr>
          <p:cNvSpPr txBox="1"/>
          <p:nvPr/>
        </p:nvSpPr>
        <p:spPr>
          <a:xfrm>
            <a:off x="872455" y="1585519"/>
            <a:ext cx="811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best model was able to attain an approximate 85% success rate!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B4FE29F-EC15-47CE-AD4B-2708F3B5ACCA}"/>
              </a:ext>
            </a:extLst>
          </p:cNvPr>
          <p:cNvSpPr txBox="1"/>
          <p:nvPr/>
        </p:nvSpPr>
        <p:spPr>
          <a:xfrm>
            <a:off x="872455" y="2147582"/>
            <a:ext cx="6979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2 best models are -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Berlin Sans FB Demi" panose="020E0802020502020306" pitchFamily="34" charset="0"/>
              </a:rPr>
              <a:t>Random Forest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&amp;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FF"/>
                </a:highlight>
                <a:latin typeface="Berlin Sans FB Demi" panose="020E0802020502020306" pitchFamily="34" charset="0"/>
              </a:rPr>
              <a:t>Gaussian Naïve Bayes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.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012F5A31-B313-41A9-ADCD-69A38B0DD163}"/>
              </a:ext>
            </a:extLst>
          </p:cNvPr>
          <p:cNvSpPr txBox="1"/>
          <p:nvPr/>
        </p:nvSpPr>
        <p:spPr>
          <a:xfrm>
            <a:off x="872455" y="2709645"/>
            <a:ext cx="85735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Note that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C9900"/>
                </a:highlight>
                <a:latin typeface="Berlin Sans FB Demi" panose="020E0802020502020306" pitchFamily="34" charset="0"/>
              </a:rPr>
              <a:t>Decision Tree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model might has an overfitting issue.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Note that 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FF"/>
                </a:highlight>
                <a:latin typeface="Berlin Sans FB Demi" panose="020E0802020502020306" pitchFamily="34" charset="0"/>
              </a:rPr>
              <a:t>Logistic Regression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 did not predict correctly even a single medalist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endParaRPr lang="en-US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0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09A1E1C6-4195-4D0C-B7AF-F1F84131D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799622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A97EED67-C2C7-4D94-B7D2-07BD16BDB4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1" t="867" r="154" b="1262"/>
          <a:stretch/>
        </p:blipFill>
        <p:spPr>
          <a:xfrm>
            <a:off x="2374084" y="61022"/>
            <a:ext cx="6144493" cy="482137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721CB22-A3FD-49A5-9D2A-979C8C6BE9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20" t="8846" r="3911" b="18822"/>
          <a:stretch/>
        </p:blipFill>
        <p:spPr>
          <a:xfrm>
            <a:off x="178969" y="1308504"/>
            <a:ext cx="11921014" cy="237356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A3B9C73-0121-4136-B75E-49E32103B7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551" y="2529863"/>
            <a:ext cx="11374898" cy="3006520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F3290CCA-B738-4CE5-B5C7-8F96C6455974}"/>
              </a:ext>
            </a:extLst>
          </p:cNvPr>
          <p:cNvSpPr txBox="1"/>
          <p:nvPr/>
        </p:nvSpPr>
        <p:spPr>
          <a:xfrm>
            <a:off x="178969" y="675544"/>
            <a:ext cx="941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Every Olympic game has it own sports.</a:t>
            </a:r>
          </a:p>
          <a:p>
            <a:r>
              <a:rPr lang="en-US" dirty="0">
                <a:latin typeface="Berlin Sans FB Demi" panose="020E0802020502020306" pitchFamily="34" charset="0"/>
              </a:rPr>
              <a:t>Moreover, every sport has it own events!</a:t>
            </a:r>
          </a:p>
          <a:p>
            <a:r>
              <a:rPr lang="en-US" dirty="0">
                <a:latin typeface="Berlin Sans FB Demi" panose="020E0802020502020306" pitchFamily="34" charset="0"/>
              </a:rPr>
              <a:t>There must be noted that there is no consistency among not only every Olympic, but also among every sports!</a:t>
            </a:r>
          </a:p>
        </p:txBody>
      </p:sp>
    </p:spTree>
    <p:extLst>
      <p:ext uri="{BB962C8B-B14F-4D97-AF65-F5344CB8AC3E}">
        <p14:creationId xmlns:p14="http://schemas.microsoft.com/office/powerpoint/2010/main" val="194123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2666609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257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Effects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E5A9E2D-3548-481E-B9EC-856F055E71D9}"/>
              </a:ext>
            </a:extLst>
          </p:cNvPr>
          <p:cNvSpPr txBox="1"/>
          <p:nvPr/>
        </p:nvSpPr>
        <p:spPr>
          <a:xfrm>
            <a:off x="92280" y="1082180"/>
            <a:ext cx="277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 made 2 WOW effects: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27479630-8CBD-4E41-AC76-3D8749B03A59}"/>
              </a:ext>
            </a:extLst>
          </p:cNvPr>
          <p:cNvSpPr txBox="1"/>
          <p:nvPr/>
        </p:nvSpPr>
        <p:spPr>
          <a:xfrm>
            <a:off x="2330740" y="1496508"/>
            <a:ext cx="979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Forecasting whether or not I will win an Olympic medal in Tokyo in 2020 based on my stats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Coloring the world map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3755471" y="2105738"/>
            <a:ext cx="4658687" cy="39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7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#1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E5A9E2D-3548-481E-B9EC-856F055E71D9}"/>
              </a:ext>
            </a:extLst>
          </p:cNvPr>
          <p:cNvSpPr txBox="1"/>
          <p:nvPr/>
        </p:nvSpPr>
        <p:spPr>
          <a:xfrm>
            <a:off x="92279" y="1082180"/>
            <a:ext cx="395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Let us insert my own encoded details: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2AC8030-55A3-4AA3-99EA-3414B09ED7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97" b="543"/>
          <a:stretch/>
        </p:blipFill>
        <p:spPr>
          <a:xfrm>
            <a:off x="1413983" y="1451512"/>
            <a:ext cx="8459860" cy="43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7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#1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E5A9E2D-3548-481E-B9EC-856F055E71D9}"/>
              </a:ext>
            </a:extLst>
          </p:cNvPr>
          <p:cNvSpPr txBox="1"/>
          <p:nvPr/>
        </p:nvSpPr>
        <p:spPr>
          <a:xfrm>
            <a:off x="92279" y="1082180"/>
            <a:ext cx="1837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It looks like this: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2819120-33C5-42F9-BA97-7C7C9FF5FB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41" r="2537" b="1832"/>
          <a:stretch/>
        </p:blipFill>
        <p:spPr>
          <a:xfrm>
            <a:off x="4167047" y="1351758"/>
            <a:ext cx="4317651" cy="4464916"/>
          </a:xfrm>
          <a:prstGeom prst="rect">
            <a:avLst/>
          </a:prstGeom>
        </p:spPr>
      </p:pic>
      <p:cxnSp>
        <p:nvCxnSpPr>
          <p:cNvPr id="8" name="מחבר חץ ישר 7">
            <a:extLst>
              <a:ext uri="{FF2B5EF4-FFF2-40B4-BE49-F238E27FC236}">
                <a16:creationId xmlns:a16="http://schemas.microsoft.com/office/drawing/2014/main" id="{28FEE01D-E74B-4579-9840-E75393622F98}"/>
              </a:ext>
            </a:extLst>
          </p:cNvPr>
          <p:cNvCxnSpPr>
            <a:cxnSpLocks/>
          </p:cNvCxnSpPr>
          <p:nvPr/>
        </p:nvCxnSpPr>
        <p:spPr>
          <a:xfrm>
            <a:off x="1895912" y="1318202"/>
            <a:ext cx="2063692" cy="1257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8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#1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CFC7FBA-123C-45F3-83D9-7B9D3AF4DAF4}"/>
              </a:ext>
            </a:extLst>
          </p:cNvPr>
          <p:cNvSpPr txBox="1"/>
          <p:nvPr/>
        </p:nvSpPr>
        <p:spPr>
          <a:xfrm>
            <a:off x="385894" y="1938074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Random Forest Classifier Predictions: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4B150EF-4EB8-4EAC-9264-C482524E85E3}"/>
              </a:ext>
            </a:extLst>
          </p:cNvPr>
          <p:cNvSpPr txBox="1"/>
          <p:nvPr/>
        </p:nvSpPr>
        <p:spPr>
          <a:xfrm>
            <a:off x="6804874" y="1938074"/>
            <a:ext cx="39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Naïve Bayes Classifier Predictions: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98BF146B-70D4-42EA-B635-61D2983C2E95}"/>
              </a:ext>
            </a:extLst>
          </p:cNvPr>
          <p:cNvSpPr txBox="1"/>
          <p:nvPr/>
        </p:nvSpPr>
        <p:spPr>
          <a:xfrm>
            <a:off x="353739" y="1054262"/>
            <a:ext cx="1038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As previously stated, we will use our two best models for prediction – Random Forest &amp; Naïve Bayes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14CED669-9660-4A27-A68E-6D5146ADD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58" y="2560215"/>
            <a:ext cx="5772762" cy="1560747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A393502-0ADA-4C0A-AE46-A4222E442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3511" y="2560216"/>
            <a:ext cx="5917401" cy="2297010"/>
          </a:xfrm>
          <a:prstGeom prst="rect">
            <a:avLst/>
          </a:prstGeom>
        </p:spPr>
      </p:pic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F60BA3D-72B6-4609-8A38-DAFFD7AB72DF}"/>
              </a:ext>
            </a:extLst>
          </p:cNvPr>
          <p:cNvSpPr txBox="1"/>
          <p:nvPr/>
        </p:nvSpPr>
        <p:spPr>
          <a:xfrm>
            <a:off x="353739" y="4975477"/>
            <a:ext cx="10770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So, we can figure out after investigating our 2 top performencing models that:</a:t>
            </a:r>
          </a:p>
          <a:p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The Random Forest Classifier predicted that I will not get even not a single medal.</a:t>
            </a:r>
          </a:p>
          <a:p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On the opposite side, the Gaussian Naïve Bayes Model predicted that I have a potential to win an Olympic medal on 7 different sports! </a:t>
            </a:r>
          </a:p>
        </p:txBody>
      </p:sp>
    </p:spTree>
    <p:extLst>
      <p:ext uri="{BB962C8B-B14F-4D97-AF65-F5344CB8AC3E}">
        <p14:creationId xmlns:p14="http://schemas.microsoft.com/office/powerpoint/2010/main" val="4927241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#1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2E577F3-CBCE-4237-8E2D-B6E38A990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55" y="1791924"/>
            <a:ext cx="4562475" cy="7239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4834C2E-5ABA-4BDA-B3AF-AA9919FCA143}"/>
              </a:ext>
            </a:extLst>
          </p:cNvPr>
          <p:cNvSpPr txBox="1"/>
          <p:nvPr/>
        </p:nvSpPr>
        <p:spPr>
          <a:xfrm>
            <a:off x="404955" y="1237160"/>
            <a:ext cx="408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Which sports are we talking about?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330270D1-1E7F-4120-91D1-C717AE1F4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163" y="2656453"/>
            <a:ext cx="2852738" cy="331849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FA9437A4-3FD4-4665-AD23-E76874D68C9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1" t="1" r="1002" b="-36"/>
          <a:stretch/>
        </p:blipFill>
        <p:spPr>
          <a:xfrm>
            <a:off x="6325873" y="2939431"/>
            <a:ext cx="5519957" cy="2077186"/>
          </a:xfrm>
          <a:prstGeom prst="rect">
            <a:avLst/>
          </a:prstGeom>
        </p:spPr>
      </p:pic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57A3C68C-20DF-4D7B-956B-745EE09D2999}"/>
              </a:ext>
            </a:extLst>
          </p:cNvPr>
          <p:cNvSpPr/>
          <p:nvPr/>
        </p:nvSpPr>
        <p:spPr>
          <a:xfrm>
            <a:off x="5210711" y="3741309"/>
            <a:ext cx="1013920" cy="343948"/>
          </a:xfrm>
          <a:prstGeom prst="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#2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AFE0197-A18A-4F74-8298-F3676CD337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925" y="996629"/>
            <a:ext cx="8982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33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#2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6E3A27A-9D95-4C22-BF5F-8070ACCC66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400" y="1088960"/>
            <a:ext cx="96012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60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967430" y="385894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#2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BE99DE45-E805-45E9-BBD8-2DDAACA72D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6224" y="1108877"/>
            <a:ext cx="8543925" cy="426720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C8DFBDD-CE03-468B-A2E3-9BBB5ED473C5}"/>
              </a:ext>
            </a:extLst>
          </p:cNvPr>
          <p:cNvSpPr txBox="1"/>
          <p:nvPr/>
        </p:nvSpPr>
        <p:spPr>
          <a:xfrm>
            <a:off x="2933350" y="5575840"/>
            <a:ext cx="682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Note that at least 1 medal is needed in order to be colored!</a:t>
            </a:r>
          </a:p>
        </p:txBody>
      </p:sp>
    </p:spTree>
    <p:extLst>
      <p:ext uri="{BB962C8B-B14F-4D97-AF65-F5344CB8AC3E}">
        <p14:creationId xmlns:p14="http://schemas.microsoft.com/office/powerpoint/2010/main" val="489939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737557" y="124527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#2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DF337CA-13D1-4056-84D8-B4E9C5481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454" y="984604"/>
            <a:ext cx="4489280" cy="232374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BDA036B-E586-42F0-BCDB-0C52FA6E9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5228" y="984604"/>
            <a:ext cx="4694916" cy="2323746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00DD16DD-B6AA-42A5-8FE1-40B94C29FD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454" y="3378133"/>
            <a:ext cx="4489280" cy="230530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D938BB3-D698-4712-880B-F5B0F87C1D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3385" y="3372341"/>
            <a:ext cx="4666759" cy="2307377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40627ACD-8CFB-4212-8F9E-A2E0B6EE6891}"/>
              </a:ext>
            </a:extLst>
          </p:cNvPr>
          <p:cNvSpPr txBox="1"/>
          <p:nvPr/>
        </p:nvSpPr>
        <p:spPr>
          <a:xfrm>
            <a:off x="2201525" y="663861"/>
            <a:ext cx="21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Gold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962599B4-E491-4009-B340-08260CDD5600}"/>
              </a:ext>
            </a:extLst>
          </p:cNvPr>
          <p:cNvSpPr txBox="1"/>
          <p:nvPr/>
        </p:nvSpPr>
        <p:spPr>
          <a:xfrm>
            <a:off x="6979641" y="649542"/>
            <a:ext cx="21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Silver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C3D8D583-4EE3-467F-AAE8-F7300C5EB196}"/>
              </a:ext>
            </a:extLst>
          </p:cNvPr>
          <p:cNvSpPr txBox="1"/>
          <p:nvPr/>
        </p:nvSpPr>
        <p:spPr>
          <a:xfrm>
            <a:off x="1904355" y="5580286"/>
            <a:ext cx="21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Bronze</a:t>
            </a: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E8E2AE48-835C-4AE5-B1FA-EB0B08EBF181}"/>
              </a:ext>
            </a:extLst>
          </p:cNvPr>
          <p:cNvSpPr txBox="1"/>
          <p:nvPr/>
        </p:nvSpPr>
        <p:spPr>
          <a:xfrm>
            <a:off x="6847925" y="5612343"/>
            <a:ext cx="21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No Medal</a:t>
            </a:r>
          </a:p>
        </p:txBody>
      </p:sp>
    </p:spTree>
    <p:extLst>
      <p:ext uri="{BB962C8B-B14F-4D97-AF65-F5344CB8AC3E}">
        <p14:creationId xmlns:p14="http://schemas.microsoft.com/office/powerpoint/2010/main" val="1213067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/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59D49F53-5D53-49FE-9E6C-85980CE70056}"/>
              </a:ext>
            </a:extLst>
          </p:cNvPr>
          <p:cNvSpPr txBox="1"/>
          <p:nvPr/>
        </p:nvSpPr>
        <p:spPr>
          <a:xfrm>
            <a:off x="4737557" y="124527"/>
            <a:ext cx="2716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WOW Effect #2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65B87D-00CF-4281-AFF1-BBFF6D26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13742" r="8034" b="10910"/>
          <a:stretch/>
        </p:blipFill>
        <p:spPr>
          <a:xfrm>
            <a:off x="10603684" y="0"/>
            <a:ext cx="1588316" cy="1351758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A9A7BF7A-C072-43B7-ADC7-2A2422438334}"/>
              </a:ext>
            </a:extLst>
          </p:cNvPr>
          <p:cNvSpPr txBox="1"/>
          <p:nvPr/>
        </p:nvSpPr>
        <p:spPr>
          <a:xfrm>
            <a:off x="176169" y="1167092"/>
            <a:ext cx="1020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Finally, we will visualize the number of the athletes per country by using the world map!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21BAD5C-9BB6-4E0C-BA39-3EE404A857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241" b="2464"/>
          <a:stretch/>
        </p:blipFill>
        <p:spPr>
          <a:xfrm>
            <a:off x="2619834" y="1598670"/>
            <a:ext cx="6952332" cy="43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8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703C58D7-C9B7-4229-ABB9-D10CB10476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162011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E3DF74B0-9CA9-48BE-B828-53B42C06D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575" y="313276"/>
            <a:ext cx="7915275" cy="5543550"/>
          </a:xfrm>
          <a:prstGeom prst="rect">
            <a:avLst/>
          </a:prstGeom>
        </p:spPr>
      </p:pic>
      <p:cxnSp>
        <p:nvCxnSpPr>
          <p:cNvPr id="11" name="מחבר חץ ישר 10">
            <a:extLst>
              <a:ext uri="{FF2B5EF4-FFF2-40B4-BE49-F238E27FC236}">
                <a16:creationId xmlns:a16="http://schemas.microsoft.com/office/drawing/2014/main" id="{B583C49B-B3FA-42A4-BB24-CB0EBAC7180E}"/>
              </a:ext>
            </a:extLst>
          </p:cNvPr>
          <p:cNvCxnSpPr>
            <a:cxnSpLocks/>
          </p:cNvCxnSpPr>
          <p:nvPr/>
        </p:nvCxnSpPr>
        <p:spPr>
          <a:xfrm flipH="1">
            <a:off x="8843536" y="659243"/>
            <a:ext cx="572447" cy="1330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מעגל: חלול 16">
            <a:extLst>
              <a:ext uri="{FF2B5EF4-FFF2-40B4-BE49-F238E27FC236}">
                <a16:creationId xmlns:a16="http://schemas.microsoft.com/office/drawing/2014/main" id="{5FF9CEBC-5C2D-4E3C-B504-85D176538D7A}"/>
              </a:ext>
            </a:extLst>
          </p:cNvPr>
          <p:cNvSpPr/>
          <p:nvPr/>
        </p:nvSpPr>
        <p:spPr>
          <a:xfrm>
            <a:off x="8257719" y="2031447"/>
            <a:ext cx="1024132" cy="359415"/>
          </a:xfrm>
          <a:prstGeom prst="donut">
            <a:avLst>
              <a:gd name="adj" fmla="val 1383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6E17A22D-E3B5-4DF6-9F06-6ECC8CE9C269}"/>
              </a:ext>
            </a:extLst>
          </p:cNvPr>
          <p:cNvSpPr txBox="1"/>
          <p:nvPr/>
        </p:nvSpPr>
        <p:spPr>
          <a:xfrm>
            <a:off x="9415983" y="206704"/>
            <a:ext cx="109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Another button</a:t>
            </a:r>
          </a:p>
        </p:txBody>
      </p:sp>
    </p:spTree>
    <p:extLst>
      <p:ext uri="{BB962C8B-B14F-4D97-AF65-F5344CB8AC3E}">
        <p14:creationId xmlns:p14="http://schemas.microsoft.com/office/powerpoint/2010/main" val="6665710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5DDEA613-60DB-4DEB-89D2-7243B11AD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2958363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F6CCD351-79D8-42CA-9155-415CC15661BE}"/>
              </a:ext>
            </a:extLst>
          </p:cNvPr>
          <p:cNvSpPr txBox="1"/>
          <p:nvPr/>
        </p:nvSpPr>
        <p:spPr>
          <a:xfrm>
            <a:off x="768221" y="254522"/>
            <a:ext cx="1201471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00" dirty="0">
                <a:latin typeface="Arial Black" panose="020B0A04020102020204" pitchFamily="34" charset="0"/>
              </a:rPr>
              <a:t>THE END</a:t>
            </a:r>
          </a:p>
        </p:txBody>
      </p:sp>
      <p:pic>
        <p:nvPicPr>
          <p:cNvPr id="17" name="תמונה 16" descr="תמונה שמכילה טקסט, מכשיר, מד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6C8EF707-2AF7-4032-8DBE-722C00C1EA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4" t="24311" r="24988" b="25729"/>
          <a:stretch/>
        </p:blipFill>
        <p:spPr>
          <a:xfrm>
            <a:off x="4422710" y="2051700"/>
            <a:ext cx="3834881" cy="41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2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CE5A0381-F4B3-4219-8A8A-88109A53AC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2056338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105DA1C9-9FC1-4531-A4E1-9E8D638F3C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543" y="0"/>
            <a:ext cx="3855477" cy="6027576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AEFDCEAA-E2F3-48B3-A057-AFDB344D1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1638" y="0"/>
            <a:ext cx="3337980" cy="6131140"/>
          </a:xfrm>
          <a:prstGeom prst="rect">
            <a:avLst/>
          </a:prstGeom>
        </p:spPr>
      </p:pic>
      <p:sp>
        <p:nvSpPr>
          <p:cNvPr id="9" name="חץ: ימינה 8">
            <a:extLst>
              <a:ext uri="{FF2B5EF4-FFF2-40B4-BE49-F238E27FC236}">
                <a16:creationId xmlns:a16="http://schemas.microsoft.com/office/drawing/2014/main" id="{49C07D28-BB6E-4D4D-B731-EC28B0E8E0FB}"/>
              </a:ext>
            </a:extLst>
          </p:cNvPr>
          <p:cNvSpPr/>
          <p:nvPr/>
        </p:nvSpPr>
        <p:spPr>
          <a:xfrm>
            <a:off x="4329404" y="3013788"/>
            <a:ext cx="2481943" cy="569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 Demi" panose="020E0802020502020306" pitchFamily="34" charset="0"/>
              </a:rPr>
              <a:t>After Clicking</a:t>
            </a:r>
          </a:p>
        </p:txBody>
      </p:sp>
      <p:sp>
        <p:nvSpPr>
          <p:cNvPr id="10" name="מעגל: חלול 9">
            <a:extLst>
              <a:ext uri="{FF2B5EF4-FFF2-40B4-BE49-F238E27FC236}">
                <a16:creationId xmlns:a16="http://schemas.microsoft.com/office/drawing/2014/main" id="{6CE8AD40-E011-4472-B9A7-5EA52D09A9CD}"/>
              </a:ext>
            </a:extLst>
          </p:cNvPr>
          <p:cNvSpPr/>
          <p:nvPr/>
        </p:nvSpPr>
        <p:spPr>
          <a:xfrm>
            <a:off x="3198471" y="251668"/>
            <a:ext cx="453005" cy="194076"/>
          </a:xfrm>
          <a:prstGeom prst="donut">
            <a:avLst>
              <a:gd name="adj" fmla="val 67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98BCE30-7510-4253-9381-8A79FE3059FF}"/>
              </a:ext>
            </a:extLst>
          </p:cNvPr>
          <p:cNvSpPr txBox="1"/>
          <p:nvPr/>
        </p:nvSpPr>
        <p:spPr>
          <a:xfrm>
            <a:off x="4259683" y="251668"/>
            <a:ext cx="260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‘See Full Results’ Button</a:t>
            </a:r>
          </a:p>
        </p:txBody>
      </p:sp>
    </p:spTree>
    <p:extLst>
      <p:ext uri="{BB962C8B-B14F-4D97-AF65-F5344CB8AC3E}">
        <p14:creationId xmlns:p14="http://schemas.microsoft.com/office/powerpoint/2010/main" val="69753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דיאגרמה 3">
            <a:extLst>
              <a:ext uri="{FF2B5EF4-FFF2-40B4-BE49-F238E27FC236}">
                <a16:creationId xmlns:a16="http://schemas.microsoft.com/office/drawing/2014/main" id="{35D35903-49A7-4D9F-AF82-2C89C1A08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484360"/>
              </p:ext>
            </p:extLst>
          </p:nvPr>
        </p:nvGraphicFramePr>
        <p:xfrm>
          <a:off x="0" y="6115574"/>
          <a:ext cx="12192000" cy="742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23B92B0-157D-43C7-AC27-59A82B562BC6}"/>
              </a:ext>
            </a:extLst>
          </p:cNvPr>
          <p:cNvSpPr txBox="1"/>
          <p:nvPr/>
        </p:nvSpPr>
        <p:spPr>
          <a:xfrm>
            <a:off x="402672" y="620786"/>
            <a:ext cx="1005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Every event have its own detailed page, obtained by clicking ‘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See Full Results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’ button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20BB458-1A57-484C-9610-7136D406D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0829" y="990118"/>
            <a:ext cx="3971853" cy="501639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EEA9D6D-990C-4E29-9597-CFD81E1042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08" b="73319"/>
          <a:stretch/>
        </p:blipFill>
        <p:spPr>
          <a:xfrm>
            <a:off x="141998" y="1916992"/>
            <a:ext cx="3331044" cy="1635853"/>
          </a:xfrm>
          <a:prstGeom prst="rect">
            <a:avLst/>
          </a:prstGeom>
        </p:spPr>
      </p:pic>
      <p:sp>
        <p:nvSpPr>
          <p:cNvPr id="8" name="חץ: ימינה 7">
            <a:extLst>
              <a:ext uri="{FF2B5EF4-FFF2-40B4-BE49-F238E27FC236}">
                <a16:creationId xmlns:a16="http://schemas.microsoft.com/office/drawing/2014/main" id="{73CB36DB-4442-4B80-BD10-F0AB18A445D6}"/>
              </a:ext>
            </a:extLst>
          </p:cNvPr>
          <p:cNvSpPr/>
          <p:nvPr/>
        </p:nvSpPr>
        <p:spPr>
          <a:xfrm>
            <a:off x="3735964" y="2577560"/>
            <a:ext cx="2481943" cy="569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erlin Sans FB Demi" panose="020E0802020502020306" pitchFamily="34" charset="0"/>
              </a:rPr>
              <a:t>After Clicking</a:t>
            </a:r>
          </a:p>
        </p:txBody>
      </p:sp>
      <p:sp>
        <p:nvSpPr>
          <p:cNvPr id="3" name="מעגל: חלול 2">
            <a:extLst>
              <a:ext uri="{FF2B5EF4-FFF2-40B4-BE49-F238E27FC236}">
                <a16:creationId xmlns:a16="http://schemas.microsoft.com/office/drawing/2014/main" id="{7DDCDDF7-8B52-44B5-B849-E571769BAE35}"/>
              </a:ext>
            </a:extLst>
          </p:cNvPr>
          <p:cNvSpPr/>
          <p:nvPr/>
        </p:nvSpPr>
        <p:spPr>
          <a:xfrm>
            <a:off x="2762243" y="2189527"/>
            <a:ext cx="453005" cy="194076"/>
          </a:xfrm>
          <a:prstGeom prst="donut">
            <a:avLst>
              <a:gd name="adj" fmla="val 676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3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פרוסה">
  <a:themeElements>
    <a:clrScheme name="פרוסה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פרוסה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פרוסה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Allppt-Diagram-Theme-Color-0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57687C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2766</TotalTime>
  <Words>2917</Words>
  <Application>Microsoft Office PowerPoint</Application>
  <PresentationFormat>מסך רחב</PresentationFormat>
  <Paragraphs>687</Paragraphs>
  <Slides>70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70</vt:i4>
      </vt:variant>
    </vt:vector>
  </HeadingPairs>
  <TitlesOfParts>
    <vt:vector size="77" baseType="lpstr">
      <vt:lpstr>Arial</vt:lpstr>
      <vt:lpstr>Arial Black</vt:lpstr>
      <vt:lpstr>Berlin Sans FB Demi</vt:lpstr>
      <vt:lpstr>Century Gothic</vt:lpstr>
      <vt:lpstr>Wingdings 3</vt:lpstr>
      <vt:lpstr>פרוסה</vt:lpstr>
      <vt:lpstr>Office Theme</vt:lpstr>
      <vt:lpstr>מצגת של PowerPoint‏</vt:lpstr>
      <vt:lpstr>Flow of the Project Process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אור גוילי</dc:creator>
  <cp:lastModifiedBy>אור גוילי</cp:lastModifiedBy>
  <cp:revision>747</cp:revision>
  <dcterms:created xsi:type="dcterms:W3CDTF">2021-06-25T10:29:41Z</dcterms:created>
  <dcterms:modified xsi:type="dcterms:W3CDTF">2021-06-27T18:32:28Z</dcterms:modified>
</cp:coreProperties>
</file>